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</p:sldMasterIdLst>
  <p:sldIdLst>
    <p:sldId id="256" r:id="rId2"/>
    <p:sldId id="273" r:id="rId3"/>
    <p:sldId id="274" r:id="rId4"/>
    <p:sldId id="257" r:id="rId5"/>
    <p:sldId id="276" r:id="rId6"/>
    <p:sldId id="259" r:id="rId7"/>
    <p:sldId id="277" r:id="rId8"/>
    <p:sldId id="279" r:id="rId9"/>
    <p:sldId id="280" r:id="rId10"/>
    <p:sldId id="285" r:id="rId11"/>
    <p:sldId id="281" r:id="rId12"/>
    <p:sldId id="261" r:id="rId13"/>
    <p:sldId id="263" r:id="rId14"/>
    <p:sldId id="264" r:id="rId15"/>
    <p:sldId id="266" r:id="rId16"/>
    <p:sldId id="283" r:id="rId17"/>
    <p:sldId id="268" r:id="rId18"/>
    <p:sldId id="270" r:id="rId19"/>
    <p:sldId id="286" r:id="rId20"/>
    <p:sldId id="272" r:id="rId21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FE3B0BF-68B6-43D4-A376-1AC0C26ED80C}" v="4" dt="2023-04-19T07:47:21.60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548" autoAdjust="0"/>
    <p:restoredTop sz="94660"/>
  </p:normalViewPr>
  <p:slideViewPr>
    <p:cSldViewPr snapToGrid="0">
      <p:cViewPr varScale="1">
        <p:scale>
          <a:sx n="78" d="100"/>
          <a:sy n="78" d="100"/>
        </p:scale>
        <p:origin x="715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ia Linda" userId="ce7af7c94108f88e" providerId="LiveId" clId="{7FE3B0BF-68B6-43D4-A376-1AC0C26ED80C}"/>
    <pc:docChg chg="custSel modSld">
      <pc:chgData name="Maria Linda" userId="ce7af7c94108f88e" providerId="LiveId" clId="{7FE3B0BF-68B6-43D4-A376-1AC0C26ED80C}" dt="2023-04-21T18:57:05.156" v="641" actId="20577"/>
      <pc:docMkLst>
        <pc:docMk/>
      </pc:docMkLst>
      <pc:sldChg chg="delSp modSp mod">
        <pc:chgData name="Maria Linda" userId="ce7af7c94108f88e" providerId="LiveId" clId="{7FE3B0BF-68B6-43D4-A376-1AC0C26ED80C}" dt="2023-04-20T14:58:57.325" v="116" actId="14100"/>
        <pc:sldMkLst>
          <pc:docMk/>
          <pc:sldMk cId="91743522" sldId="257"/>
        </pc:sldMkLst>
        <pc:spChg chg="mod">
          <ac:chgData name="Maria Linda" userId="ce7af7c94108f88e" providerId="LiveId" clId="{7FE3B0BF-68B6-43D4-A376-1AC0C26ED80C}" dt="2023-04-20T14:58:45.196" v="113" actId="20577"/>
          <ac:spMkLst>
            <pc:docMk/>
            <pc:sldMk cId="91743522" sldId="257"/>
            <ac:spMk id="11" creationId="{94895623-EEE7-78A3-8B60-DCE681FCE727}"/>
          </ac:spMkLst>
        </pc:spChg>
        <pc:spChg chg="del mod">
          <ac:chgData name="Maria Linda" userId="ce7af7c94108f88e" providerId="LiveId" clId="{7FE3B0BF-68B6-43D4-A376-1AC0C26ED80C}" dt="2023-04-20T14:58:49.017" v="115" actId="478"/>
          <ac:spMkLst>
            <pc:docMk/>
            <pc:sldMk cId="91743522" sldId="257"/>
            <ac:spMk id="12" creationId="{A3EC8712-35FE-A0C5-2F4C-2D3B8F240D1E}"/>
          </ac:spMkLst>
        </pc:spChg>
        <pc:picChg chg="mod">
          <ac:chgData name="Maria Linda" userId="ce7af7c94108f88e" providerId="LiveId" clId="{7FE3B0BF-68B6-43D4-A376-1AC0C26ED80C}" dt="2023-04-20T14:58:57.325" v="116" actId="14100"/>
          <ac:picMkLst>
            <pc:docMk/>
            <pc:sldMk cId="91743522" sldId="257"/>
            <ac:picMk id="2" creationId="{D2719F32-FD96-04C0-4C9B-1C2BD064F2EB}"/>
          </ac:picMkLst>
        </pc:picChg>
      </pc:sldChg>
      <pc:sldChg chg="modSp mod">
        <pc:chgData name="Maria Linda" userId="ce7af7c94108f88e" providerId="LiveId" clId="{7FE3B0BF-68B6-43D4-A376-1AC0C26ED80C}" dt="2023-04-20T15:09:11.638" v="626" actId="14100"/>
        <pc:sldMkLst>
          <pc:docMk/>
          <pc:sldMk cId="3849543428" sldId="259"/>
        </pc:sldMkLst>
        <pc:spChg chg="mod">
          <ac:chgData name="Maria Linda" userId="ce7af7c94108f88e" providerId="LiveId" clId="{7FE3B0BF-68B6-43D4-A376-1AC0C26ED80C}" dt="2023-04-20T15:09:00.372" v="624" actId="20577"/>
          <ac:spMkLst>
            <pc:docMk/>
            <pc:sldMk cId="3849543428" sldId="259"/>
            <ac:spMk id="4" creationId="{60C2EDA9-CF21-2FD7-C4E6-43FFCF404CCC}"/>
          </ac:spMkLst>
        </pc:spChg>
        <pc:spChg chg="mod">
          <ac:chgData name="Maria Linda" userId="ce7af7c94108f88e" providerId="LiveId" clId="{7FE3B0BF-68B6-43D4-A376-1AC0C26ED80C}" dt="2023-04-20T15:04:14.672" v="451" actId="14100"/>
          <ac:spMkLst>
            <pc:docMk/>
            <pc:sldMk cId="3849543428" sldId="259"/>
            <ac:spMk id="5" creationId="{D61166D9-ECE3-AF8F-B9DC-E6B65A043DC6}"/>
          </ac:spMkLst>
        </pc:spChg>
        <pc:picChg chg="mod">
          <ac:chgData name="Maria Linda" userId="ce7af7c94108f88e" providerId="LiveId" clId="{7FE3B0BF-68B6-43D4-A376-1AC0C26ED80C}" dt="2023-04-20T15:09:11.638" v="626" actId="14100"/>
          <ac:picMkLst>
            <pc:docMk/>
            <pc:sldMk cId="3849543428" sldId="259"/>
            <ac:picMk id="2" creationId="{BBA49863-75B5-06D2-893E-0348FE35C114}"/>
          </ac:picMkLst>
        </pc:picChg>
      </pc:sldChg>
      <pc:sldChg chg="modSp mod">
        <pc:chgData name="Maria Linda" userId="ce7af7c94108f88e" providerId="LiveId" clId="{7FE3B0BF-68B6-43D4-A376-1AC0C26ED80C}" dt="2023-04-19T08:17:49.294" v="49" actId="14100"/>
        <pc:sldMkLst>
          <pc:docMk/>
          <pc:sldMk cId="3619810840" sldId="270"/>
        </pc:sldMkLst>
        <pc:spChg chg="mod">
          <ac:chgData name="Maria Linda" userId="ce7af7c94108f88e" providerId="LiveId" clId="{7FE3B0BF-68B6-43D4-A376-1AC0C26ED80C}" dt="2023-04-19T08:17:49.294" v="49" actId="14100"/>
          <ac:spMkLst>
            <pc:docMk/>
            <pc:sldMk cId="3619810840" sldId="270"/>
            <ac:spMk id="3" creationId="{4E838F8A-924C-1103-1997-717668934F7E}"/>
          </ac:spMkLst>
        </pc:spChg>
      </pc:sldChg>
      <pc:sldChg chg="addSp modSp mod">
        <pc:chgData name="Maria Linda" userId="ce7af7c94108f88e" providerId="LiveId" clId="{7FE3B0BF-68B6-43D4-A376-1AC0C26ED80C}" dt="2023-04-19T07:41:49.369" v="8" actId="1440"/>
        <pc:sldMkLst>
          <pc:docMk/>
          <pc:sldMk cId="2837859929" sldId="272"/>
        </pc:sldMkLst>
        <pc:picChg chg="add mod modCrop">
          <ac:chgData name="Maria Linda" userId="ce7af7c94108f88e" providerId="LiveId" clId="{7FE3B0BF-68B6-43D4-A376-1AC0C26ED80C}" dt="2023-04-19T07:41:49.369" v="8" actId="1440"/>
          <ac:picMkLst>
            <pc:docMk/>
            <pc:sldMk cId="2837859929" sldId="272"/>
            <ac:picMk id="2" creationId="{5A7C2C3F-C567-059A-5C1F-08981630C033}"/>
          </ac:picMkLst>
        </pc:picChg>
      </pc:sldChg>
      <pc:sldChg chg="modSp mod">
        <pc:chgData name="Maria Linda" userId="ce7af7c94108f88e" providerId="LiveId" clId="{7FE3B0BF-68B6-43D4-A376-1AC0C26ED80C}" dt="2023-04-20T14:59:58.366" v="184" actId="20577"/>
        <pc:sldMkLst>
          <pc:docMk/>
          <pc:sldMk cId="2486973468" sldId="273"/>
        </pc:sldMkLst>
        <pc:spChg chg="mod">
          <ac:chgData name="Maria Linda" userId="ce7af7c94108f88e" providerId="LiveId" clId="{7FE3B0BF-68B6-43D4-A376-1AC0C26ED80C}" dt="2023-04-20T14:59:58.366" v="184" actId="20577"/>
          <ac:spMkLst>
            <pc:docMk/>
            <pc:sldMk cId="2486973468" sldId="273"/>
            <ac:spMk id="5" creationId="{068F6489-40A3-DFA8-CAFF-CA1219EDFC3E}"/>
          </ac:spMkLst>
        </pc:spChg>
      </pc:sldChg>
      <pc:sldChg chg="modSp mod">
        <pc:chgData name="Maria Linda" userId="ce7af7c94108f88e" providerId="LiveId" clId="{7FE3B0BF-68B6-43D4-A376-1AC0C26ED80C}" dt="2023-04-20T15:03:34.664" v="450" actId="20577"/>
        <pc:sldMkLst>
          <pc:docMk/>
          <pc:sldMk cId="2789442415" sldId="274"/>
        </pc:sldMkLst>
        <pc:spChg chg="mod">
          <ac:chgData name="Maria Linda" userId="ce7af7c94108f88e" providerId="LiveId" clId="{7FE3B0BF-68B6-43D4-A376-1AC0C26ED80C}" dt="2023-04-20T15:02:43.727" v="326" actId="20577"/>
          <ac:spMkLst>
            <pc:docMk/>
            <pc:sldMk cId="2789442415" sldId="274"/>
            <ac:spMk id="5" creationId="{1ACD15D0-AA8C-2480-1295-28A0EFDAFA94}"/>
          </ac:spMkLst>
        </pc:spChg>
        <pc:spChg chg="mod">
          <ac:chgData name="Maria Linda" userId="ce7af7c94108f88e" providerId="LiveId" clId="{7FE3B0BF-68B6-43D4-A376-1AC0C26ED80C}" dt="2023-04-20T15:03:34.664" v="450" actId="20577"/>
          <ac:spMkLst>
            <pc:docMk/>
            <pc:sldMk cId="2789442415" sldId="274"/>
            <ac:spMk id="7" creationId="{C095C789-A279-794C-4336-346A931BADEE}"/>
          </ac:spMkLst>
        </pc:spChg>
      </pc:sldChg>
      <pc:sldChg chg="modSp mod">
        <pc:chgData name="Maria Linda" userId="ce7af7c94108f88e" providerId="LiveId" clId="{7FE3B0BF-68B6-43D4-A376-1AC0C26ED80C}" dt="2023-04-21T18:57:05.156" v="641" actId="20577"/>
        <pc:sldMkLst>
          <pc:docMk/>
          <pc:sldMk cId="2373857230" sldId="277"/>
        </pc:sldMkLst>
        <pc:spChg chg="mod">
          <ac:chgData name="Maria Linda" userId="ce7af7c94108f88e" providerId="LiveId" clId="{7FE3B0BF-68B6-43D4-A376-1AC0C26ED80C}" dt="2023-04-21T18:57:05.156" v="641" actId="20577"/>
          <ac:spMkLst>
            <pc:docMk/>
            <pc:sldMk cId="2373857230" sldId="277"/>
            <ac:spMk id="9" creationId="{AA58AF5D-A5B7-2F49-EB20-65811F57D0CF}"/>
          </ac:spMkLst>
        </pc:spChg>
      </pc:sldChg>
      <pc:sldChg chg="addSp delSp modSp mod">
        <pc:chgData name="Maria Linda" userId="ce7af7c94108f88e" providerId="LiveId" clId="{7FE3B0BF-68B6-43D4-A376-1AC0C26ED80C}" dt="2023-04-19T07:49:48.054" v="47" actId="122"/>
        <pc:sldMkLst>
          <pc:docMk/>
          <pc:sldMk cId="1345248349" sldId="283"/>
        </pc:sldMkLst>
        <pc:spChg chg="mod">
          <ac:chgData name="Maria Linda" userId="ce7af7c94108f88e" providerId="LiveId" clId="{7FE3B0BF-68B6-43D4-A376-1AC0C26ED80C}" dt="2023-04-19T07:49:48.054" v="47" actId="122"/>
          <ac:spMkLst>
            <pc:docMk/>
            <pc:sldMk cId="1345248349" sldId="283"/>
            <ac:spMk id="7" creationId="{BE27CC18-C57B-C693-165D-3B75DAF7F81C}"/>
          </ac:spMkLst>
        </pc:spChg>
        <pc:picChg chg="add del mod modCrop">
          <ac:chgData name="Maria Linda" userId="ce7af7c94108f88e" providerId="LiveId" clId="{7FE3B0BF-68B6-43D4-A376-1AC0C26ED80C}" dt="2023-04-19T07:47:19.282" v="25" actId="478"/>
          <ac:picMkLst>
            <pc:docMk/>
            <pc:sldMk cId="1345248349" sldId="283"/>
            <ac:picMk id="2" creationId="{0587DEB8-8BDC-91A6-9DE3-6225D25B03DF}"/>
          </ac:picMkLst>
        </pc:picChg>
        <pc:picChg chg="add mod">
          <ac:chgData name="Maria Linda" userId="ce7af7c94108f88e" providerId="LiveId" clId="{7FE3B0BF-68B6-43D4-A376-1AC0C26ED80C}" dt="2023-04-19T07:49:07.992" v="44" actId="14100"/>
          <ac:picMkLst>
            <pc:docMk/>
            <pc:sldMk cId="1345248349" sldId="283"/>
            <ac:picMk id="3" creationId="{FA3DE37B-E66E-C8F4-FEFB-D97F27B0D5F8}"/>
          </ac:picMkLst>
        </pc:picChg>
      </pc:sldChg>
      <pc:sldChg chg="modSp mod">
        <pc:chgData name="Maria Linda" userId="ce7af7c94108f88e" providerId="LiveId" clId="{7FE3B0BF-68B6-43D4-A376-1AC0C26ED80C}" dt="2023-04-20T15:06:37.774" v="506" actId="113"/>
        <pc:sldMkLst>
          <pc:docMk/>
          <pc:sldMk cId="2612364629" sldId="285"/>
        </pc:sldMkLst>
        <pc:spChg chg="mod">
          <ac:chgData name="Maria Linda" userId="ce7af7c94108f88e" providerId="LiveId" clId="{7FE3B0BF-68B6-43D4-A376-1AC0C26ED80C}" dt="2023-04-20T15:06:37.774" v="506" actId="113"/>
          <ac:spMkLst>
            <pc:docMk/>
            <pc:sldMk cId="2612364629" sldId="285"/>
            <ac:spMk id="5" creationId="{6588C223-9642-6A2C-33BB-68B3CE35C13F}"/>
          </ac:spMkLst>
        </pc:spChg>
      </pc:sldChg>
      <pc:sldChg chg="addSp modSp mod">
        <pc:chgData name="Maria Linda" userId="ce7af7c94108f88e" providerId="LiveId" clId="{7FE3B0BF-68B6-43D4-A376-1AC0C26ED80C}" dt="2023-04-19T07:43:09.653" v="14" actId="14100"/>
        <pc:sldMkLst>
          <pc:docMk/>
          <pc:sldMk cId="429352213" sldId="286"/>
        </pc:sldMkLst>
        <pc:picChg chg="add mod">
          <ac:chgData name="Maria Linda" userId="ce7af7c94108f88e" providerId="LiveId" clId="{7FE3B0BF-68B6-43D4-A376-1AC0C26ED80C}" dt="2023-04-19T07:43:09.653" v="14" actId="14100"/>
          <ac:picMkLst>
            <pc:docMk/>
            <pc:sldMk cId="429352213" sldId="286"/>
            <ac:picMk id="2" creationId="{4DB0C49E-7201-7C8A-BD2D-F738DA6D7BEF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 title="Page Number Shape">
            <a:extLst>
              <a:ext uri="{FF2B5EF4-FFF2-40B4-BE49-F238E27FC236}">
                <a16:creationId xmlns:a16="http://schemas.microsoft.com/office/drawing/2014/main" id="{DD4C4B28-6B4B-4445-8535-F516D74E4AA9}"/>
              </a:ext>
            </a:extLst>
          </p:cNvPr>
          <p:cNvSpPr/>
          <p:nvPr/>
        </p:nvSpPr>
        <p:spPr bwMode="auto">
          <a:xfrm>
            <a:off x="11784011" y="5783564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  <p:cxnSp>
        <p:nvCxnSpPr>
          <p:cNvPr id="12" name="Straight Connector 11" title="Verticle Rule Line">
            <a:extLst>
              <a:ext uri="{FF2B5EF4-FFF2-40B4-BE49-F238E27FC236}">
                <a16:creationId xmlns:a16="http://schemas.microsoft.com/office/drawing/2014/main" id="{0CB1C732-7193-4253-8746-850D090A6B4E}"/>
              </a:ext>
            </a:extLst>
          </p:cNvPr>
          <p:cNvCxnSpPr>
            <a:cxnSpLocks/>
          </p:cNvCxnSpPr>
          <p:nvPr/>
        </p:nvCxnSpPr>
        <p:spPr>
          <a:xfrm>
            <a:off x="758952" y="1280160"/>
            <a:ext cx="0" cy="557784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F03AA199-952B-427F-A5BE-B97D25FD07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8992" y="1143000"/>
            <a:ext cx="6720840" cy="3730752"/>
          </a:xfrm>
        </p:spPr>
        <p:txBody>
          <a:bodyPr anchor="t">
            <a:normAutofit/>
          </a:bodyPr>
          <a:lstStyle>
            <a:lvl1pPr algn="l">
              <a:defRPr sz="7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A1AA393-A876-475F-A05B-1CCAB6C1F0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78992" y="5010912"/>
            <a:ext cx="6720840" cy="704088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395621-D631-4F31-AEEF-C8574E5073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286356" y="6007608"/>
            <a:ext cx="3143643" cy="365125"/>
          </a:xfrm>
        </p:spPr>
        <p:txBody>
          <a:bodyPr/>
          <a:lstStyle/>
          <a:p>
            <a:fld id="{53BEF823-48A5-43FC-BE03-E79964288B41}" type="datetimeFigureOut">
              <a:rPr lang="en-US" smtClean="0"/>
              <a:t>4/21/2023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5EE125-77AD-4E23-AFB7-C5CFDEACA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78991" y="6007608"/>
            <a:ext cx="672083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569682-B530-4F52-87B9-39464A093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pPr algn="ctr"/>
            <a:fld id="{D79E6812-DF0E-4B88-AFAA-EAC7168F54C0}" type="slidenum">
              <a:rPr lang="en-US" smtClean="0"/>
              <a:pPr algn="ctr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29574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59FCF-ACDF-495D-ACFA-15FCAC9EAE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B3786E3-AB17-427E-8EF8-7FCB671A11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833B4E9-7A16-448C-8BE6-B14941A34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53BEF823-48A5-43FC-BE03-E79964288B41}" type="datetimeFigureOut">
              <a:rPr lang="en-US" smtClean="0"/>
              <a:pPr algn="r"/>
              <a:t>4/21/2023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79212F5-5835-49FF-836F-5E3008A0ED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E9D492B-E5EE-4D24-A087-57D739CFAC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mtClean="0"/>
              <a:pPr algn="ctr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72251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A31E395-94BD-4E79-8E42-9CD4EB33CA6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475542" y="758952"/>
            <a:ext cx="2954458" cy="498600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9AA8A4-66BC-4E80-ABE3-F533F82B88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58952" y="758952"/>
            <a:ext cx="7407586" cy="498600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DDA4EA6-6A1A-48ED-9D79-A438561C7E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53BEF823-48A5-43FC-BE03-E79964288B41}" type="datetimeFigureOut">
              <a:rPr lang="en-US" smtClean="0"/>
              <a:pPr algn="r"/>
              <a:t>4/21/2023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049B2BA-9250-4EBF-8820-10BDA5C1C6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F914475-55F3-4C46-BAE2-E4D93E9E37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mtClean="0"/>
              <a:pPr algn="ctr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0856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351BD-5252-4168-A69E-C6864AE297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748EEE-19C9-493B-836D-73B9E4A0BE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7FA6BFE-11ED-4FB4-9F65-508B5B0F0D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53BEF823-48A5-43FC-BE03-E79964288B41}" type="datetimeFigureOut">
              <a:rPr lang="en-US" smtClean="0"/>
              <a:pPr algn="r"/>
              <a:t>4/21/2023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90F536E-BEFF-4E0D-B4EC-39DE28C67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6EE02AF-6FE1-4972-BD48-A82499AD67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mtClean="0"/>
              <a:pPr algn="ctr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64315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8452EE-D9FC-4E51-9BFF-141F919233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051" y="2414016"/>
            <a:ext cx="10666949" cy="3099816"/>
          </a:xfrm>
        </p:spPr>
        <p:txBody>
          <a:bodyPr anchor="t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E086C4-4949-4E7A-A182-6709496A1C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8952" y="1389888"/>
            <a:ext cx="10671048" cy="822960"/>
          </a:xfrm>
        </p:spPr>
        <p:txBody>
          <a:bodyPr anchor="ctr">
            <a:normAutofit/>
          </a:bodyPr>
          <a:lstStyle>
            <a:lvl1pPr marL="0" indent="0">
              <a:buNone/>
              <a:defRPr sz="2000" i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12BC88-6A2B-4851-9568-23A4B74D9F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53BEF823-48A5-43FC-BE03-E79964288B41}" type="datetimeFigureOut">
              <a:rPr lang="en-US" smtClean="0"/>
              <a:pPr algn="r"/>
              <a:t>4/21/2023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882CFE5-65C3-4F46-9141-4645455947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21B390-4E13-4481-AC02-FF126656C4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mtClean="0"/>
              <a:pPr algn="ctr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6828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0E02F8-47BB-4D30-8EFE-69C9222D9E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84648" y="758952"/>
            <a:ext cx="6245352" cy="22402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844D33-6BF0-4205-A542-8537E35159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84647" y="3273551"/>
            <a:ext cx="6245351" cy="22402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D6953A83-D2BE-4015-8D64-BE93DDFE5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53BEF823-48A5-43FC-BE03-E79964288B41}" type="datetimeFigureOut">
              <a:rPr lang="en-US" smtClean="0"/>
              <a:pPr algn="r"/>
              <a:t>4/21/2023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BA849E67-05F9-4033-B033-74D6B8C8E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DFAAC6AA-CFFB-438F-9327-DDB023E2E1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mtClean="0"/>
              <a:pPr algn="ctr"/>
              <a:t>‹N›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A4960CB-ABA7-4442-AB15-FE444F23C6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65880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348291-9C7D-407E-8D07-FA3A323EA9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84648" y="758952"/>
            <a:ext cx="6245352" cy="548640"/>
          </a:xfrm>
        </p:spPr>
        <p:txBody>
          <a:bodyPr anchor="b"/>
          <a:lstStyle>
            <a:lvl1pPr marL="0" indent="0">
              <a:buNone/>
              <a:defRPr sz="2200" b="0" i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A192D2-8BA6-4A4D-814D-AD37A2A10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90323" y="1377198"/>
            <a:ext cx="6239675" cy="1828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6FD4BC-C948-41C4-BA24-5D26147E1C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184647" y="3319548"/>
            <a:ext cx="6245351" cy="548640"/>
          </a:xfrm>
        </p:spPr>
        <p:txBody>
          <a:bodyPr anchor="b"/>
          <a:lstStyle>
            <a:lvl1pPr marL="0" indent="0">
              <a:buNone/>
              <a:defRPr sz="2200" b="0" i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12E359C-F73D-4F1B-9F9A-6D62856710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184646" y="3932372"/>
            <a:ext cx="6245352" cy="1828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D76B63AE-38FF-40DD-A543-32DD98E6BD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C686C0EB-E082-4BAB-99E8-B42F3C28B2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53BEF823-48A5-43FC-BE03-E79964288B41}" type="datetimeFigureOut">
              <a:rPr lang="en-US" smtClean="0"/>
              <a:pPr algn="r"/>
              <a:t>4/21/2023</a:t>
            </a:fld>
            <a:endParaRPr lang="en-US" dirty="0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B3CB0152-BA1F-48C7-A66F-3ADB51C94B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BD1C21B3-5CF6-415F-8295-EED3DF5CB5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mtClean="0"/>
              <a:pPr algn="ctr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428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D470D5-4EB9-4410-A8AE-6D85F19239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5887FB59-BA77-4864-B9E8-994851250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53BEF823-48A5-43FC-BE03-E79964288B41}" type="datetimeFigureOut">
              <a:rPr lang="en-US" smtClean="0"/>
              <a:pPr algn="r"/>
              <a:t>4/21/2023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B6F0BC0B-BA67-455B-B567-1473DF0628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2CF0BCF3-6FB5-4529-AA6A-A31467351E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mtClean="0"/>
              <a:pPr algn="ctr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8555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F1315B-6865-4A5A-91C1-B75339038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53BEF823-48A5-43FC-BE03-E79964288B41}" type="datetimeFigureOut">
              <a:rPr lang="en-US" smtClean="0"/>
              <a:pPr algn="r"/>
              <a:t>4/21/2023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536720-08C7-43DE-8EB5-CAB52D0E9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2477AF-B012-491C-AE42-22DE1203B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mtClean="0"/>
              <a:pPr algn="ctr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05167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D183AC-72A9-43F5-A1B3-1D7A6A4C7E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758951"/>
            <a:ext cx="6245352" cy="475488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045592-52ED-4270-ACBB-BCC528DAC4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58953" y="3815080"/>
            <a:ext cx="3831336" cy="1698752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99A93518-F9B5-418F-9883-BEF8359B04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53BEF823-48A5-43FC-BE03-E79964288B41}" type="datetimeFigureOut">
              <a:rPr lang="en-US" smtClean="0"/>
              <a:pPr algn="r"/>
              <a:t>4/21/2023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27B9FFE7-C4AB-425B-9B56-E412C7221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59231052-EBA8-4781-B28A-2FEA8BE523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mtClean="0"/>
              <a:pPr algn="ctr"/>
              <a:t>‹N›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DBF9E7-F686-4FA1-9BA5-69BDD014B0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952" y="758952"/>
            <a:ext cx="3831336" cy="293017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5001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116CF06-B27C-4DC4-981D-38E31997BD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758951"/>
            <a:ext cx="6245352" cy="475488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976E66-2CB3-4F47-97F6-077C428183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58952" y="3794760"/>
            <a:ext cx="3831336" cy="1719072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71414C9F-CBBD-4D5E-A831-BC0CDFEBCE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53BEF823-48A5-43FC-BE03-E79964288B41}" type="datetimeFigureOut">
              <a:rPr lang="en-US" smtClean="0"/>
              <a:pPr algn="r"/>
              <a:t>4/21/2023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F58DC0C8-B580-442D-8DAC-4F0F869B1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1B0D29E8-DFEE-49AB-83AF-85FF25252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mtClean="0"/>
              <a:pPr algn="ctr"/>
              <a:t>‹N›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EAAF1B-6B6E-4D37-8F57-E403C6371A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952" y="758952"/>
            <a:ext cx="3831336" cy="292608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5644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 title="Page Number Shape">
            <a:extLst>
              <a:ext uri="{FF2B5EF4-FFF2-40B4-BE49-F238E27FC236}">
                <a16:creationId xmlns:a16="http://schemas.microsoft.com/office/drawing/2014/main" id="{72411438-92A5-42B0-9C54-EA4FB32ACB5E}"/>
              </a:ext>
            </a:extLst>
          </p:cNvPr>
          <p:cNvSpPr/>
          <p:nvPr/>
        </p:nvSpPr>
        <p:spPr bwMode="auto">
          <a:xfrm>
            <a:off x="11784011" y="5778801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D56E4D8-47B6-4DEC-BD29-B3B6ED4CC7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952" y="758952"/>
            <a:ext cx="3831336" cy="47548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0F5D4C-4873-4052-A294-99CCB9421C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84648" y="758952"/>
            <a:ext cx="6245352" cy="47548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1D62B3-3490-46B4-A10E-33FCE4A1FB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616952" y="6007608"/>
            <a:ext cx="3813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pc="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algn="r"/>
            <a:fld id="{53BEF823-48A5-43FC-BE03-E79964288B41}" type="datetimeFigureOut">
              <a:rPr lang="en-US" smtClean="0"/>
              <a:pPr algn="r"/>
              <a:t>4/21/2023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424CB1-7D5F-4F52-9F99-7068F5819E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8952" y="6007608"/>
            <a:ext cx="3831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spc="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algn="l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1F9CC9-1431-4569-B2F1-D048149553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86616" y="6007608"/>
            <a:ext cx="411480" cy="365125"/>
          </a:xfrm>
          <a:prstGeom prst="rect">
            <a:avLst/>
          </a:prstGeom>
        </p:spPr>
        <p:txBody>
          <a:bodyPr vert="horz" lIns="45720" tIns="45720" rIns="45720" bIns="45720" rtlCol="0" anchor="ctr"/>
          <a:lstStyle>
            <a:lvl1pPr algn="r">
              <a:defRPr sz="900" b="1">
                <a:solidFill>
                  <a:schemeClr val="bg1"/>
                </a:solidFill>
              </a:defRPr>
            </a:lvl1pPr>
          </a:lstStyle>
          <a:p>
            <a:pPr algn="ctr"/>
            <a:fld id="{D79E6812-DF0E-4B88-AFAA-EAC7168F54C0}" type="slidenum">
              <a:rPr lang="en-US" smtClean="0"/>
              <a:pPr algn="ctr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9584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000" i="1" kern="1200" spc="1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110000"/>
        </a:lnSpc>
        <a:spcBef>
          <a:spcPts val="400"/>
        </a:spcBef>
        <a:spcAft>
          <a:spcPts val="400"/>
        </a:spcAft>
        <a:buClrTx/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182880" indent="0" algn="l" defTabSz="914400" rtl="0" eaLnBrk="1" latinLnBrk="0" hangingPunct="1">
        <a:lnSpc>
          <a:spcPct val="110000"/>
        </a:lnSpc>
        <a:spcBef>
          <a:spcPts val="400"/>
        </a:spcBef>
        <a:spcAft>
          <a:spcPts val="400"/>
        </a:spcAft>
        <a:buClrTx/>
        <a:buFont typeface="Arial" panose="020B0604020202020204" pitchFamily="34" charset="0"/>
        <a:buNone/>
        <a:defRPr sz="18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82880" indent="-182880" algn="l" defTabSz="914400" rtl="0" eaLnBrk="1" latinLnBrk="0" hangingPunct="1">
        <a:lnSpc>
          <a:spcPct val="110000"/>
        </a:lnSpc>
        <a:spcBef>
          <a:spcPts val="400"/>
        </a:spcBef>
        <a:spcAft>
          <a:spcPts val="400"/>
        </a:spcAft>
        <a:buClrTx/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82880" indent="0" algn="l" defTabSz="914400" rtl="0" eaLnBrk="1" latinLnBrk="0" hangingPunct="1">
        <a:lnSpc>
          <a:spcPct val="110000"/>
        </a:lnSpc>
        <a:spcBef>
          <a:spcPts val="400"/>
        </a:spcBef>
        <a:spcAft>
          <a:spcPts val="400"/>
        </a:spcAft>
        <a:buClrTx/>
        <a:buFont typeface="Arial" panose="020B0604020202020204" pitchFamily="34" charset="0"/>
        <a:buNone/>
        <a:defRPr sz="14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" indent="-182880" algn="l" defTabSz="914400" rtl="0" eaLnBrk="1" latinLnBrk="0" hangingPunct="1">
        <a:lnSpc>
          <a:spcPct val="110000"/>
        </a:lnSpc>
        <a:spcBef>
          <a:spcPts val="400"/>
        </a:spcBef>
        <a:spcAft>
          <a:spcPts val="400"/>
        </a:spcAft>
        <a:buClrTx/>
        <a:buFont typeface="Arial" panose="020B0604020202020204" pitchFamily="34" charset="0"/>
        <a:buChar char="•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8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2" name="Rectangle 31">
            <a:extLst>
              <a:ext uri="{FF2B5EF4-FFF2-40B4-BE49-F238E27FC236}">
                <a16:creationId xmlns:a16="http://schemas.microsoft.com/office/drawing/2014/main" id="{55B419A7-F817-4767-8CCB-FB0E189C4A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397BE3D6-17E2-CED2-8BD2-3834BA8A27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56902" y="2736378"/>
            <a:ext cx="5486950" cy="1892198"/>
          </a:xfrm>
        </p:spPr>
        <p:txBody>
          <a:bodyPr anchor="b">
            <a:normAutofit/>
          </a:bodyPr>
          <a:lstStyle/>
          <a:p>
            <a:r>
              <a:rPr lang="it-IT" sz="4200"/>
              <a:t>L’ assistenza infermieristica</a:t>
            </a:r>
            <a:br>
              <a:rPr lang="it-IT" sz="4200"/>
            </a:br>
            <a:r>
              <a:rPr lang="it-IT" sz="4200"/>
              <a:t>domiciliare</a:t>
            </a:r>
          </a:p>
        </p:txBody>
      </p:sp>
      <p:sp>
        <p:nvSpPr>
          <p:cNvPr id="6" name="Sottotitolo 5">
            <a:extLst>
              <a:ext uri="{FF2B5EF4-FFF2-40B4-BE49-F238E27FC236}">
                <a16:creationId xmlns:a16="http://schemas.microsoft.com/office/drawing/2014/main" id="{F77C8DDB-C5EC-E1A3-CE33-1DED49254B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81635" y="5085780"/>
            <a:ext cx="5486950" cy="760949"/>
          </a:xfrm>
        </p:spPr>
        <p:txBody>
          <a:bodyPr anchor="t">
            <a:normAutofit/>
          </a:bodyPr>
          <a:lstStyle/>
          <a:p>
            <a:pPr>
              <a:lnSpc>
                <a:spcPct val="90000"/>
              </a:lnSpc>
            </a:pPr>
            <a:r>
              <a:rPr lang="it-IT" sz="1000"/>
              <a:t>M. Linda Vadrucci</a:t>
            </a:r>
          </a:p>
          <a:p>
            <a:pPr>
              <a:lnSpc>
                <a:spcPct val="90000"/>
              </a:lnSpc>
            </a:pPr>
            <a:r>
              <a:rPr lang="it-IT" sz="1000"/>
              <a:t>I.Stomaterapista </a:t>
            </a:r>
          </a:p>
          <a:p>
            <a:pPr>
              <a:lnSpc>
                <a:spcPct val="90000"/>
              </a:lnSpc>
            </a:pPr>
            <a:r>
              <a:rPr lang="it-IT" sz="1000"/>
              <a:t>I. Wound care </a:t>
            </a:r>
          </a:p>
        </p:txBody>
      </p:sp>
      <p:pic>
        <p:nvPicPr>
          <p:cNvPr id="15" name="Picture 3">
            <a:extLst>
              <a:ext uri="{FF2B5EF4-FFF2-40B4-BE49-F238E27FC236}">
                <a16:creationId xmlns:a16="http://schemas.microsoft.com/office/drawing/2014/main" id="{A33D6F50-7680-694E-731D-BFE828FDC65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161" r="32485"/>
          <a:stretch/>
        </p:blipFill>
        <p:spPr>
          <a:xfrm>
            <a:off x="1" y="647373"/>
            <a:ext cx="5385130" cy="6210629"/>
          </a:xfrm>
          <a:custGeom>
            <a:avLst/>
            <a:gdLst/>
            <a:ahLst/>
            <a:cxnLst/>
            <a:rect l="l" t="t" r="r" b="b"/>
            <a:pathLst>
              <a:path w="5385130" h="6210629">
                <a:moveTo>
                  <a:pt x="2203018" y="0"/>
                </a:moveTo>
                <a:cubicBezTo>
                  <a:pt x="3960450" y="0"/>
                  <a:pt x="5385130" y="1424680"/>
                  <a:pt x="5385130" y="3182112"/>
                </a:cubicBezTo>
                <a:cubicBezTo>
                  <a:pt x="5385130" y="4500186"/>
                  <a:pt x="4583748" y="5631087"/>
                  <a:pt x="3441640" y="6114158"/>
                </a:cubicBezTo>
                <a:lnTo>
                  <a:pt x="3178061" y="6210629"/>
                </a:lnTo>
                <a:lnTo>
                  <a:pt x="1233206" y="6210629"/>
                </a:lnTo>
                <a:lnTo>
                  <a:pt x="1108901" y="6171135"/>
                </a:lnTo>
                <a:cubicBezTo>
                  <a:pt x="767738" y="6046219"/>
                  <a:pt x="453928" y="5864559"/>
                  <a:pt x="178899" y="5637585"/>
                </a:cubicBezTo>
                <a:lnTo>
                  <a:pt x="0" y="5474990"/>
                </a:lnTo>
                <a:lnTo>
                  <a:pt x="0" y="889234"/>
                </a:lnTo>
                <a:lnTo>
                  <a:pt x="178899" y="726640"/>
                </a:lnTo>
                <a:cubicBezTo>
                  <a:pt x="728956" y="272693"/>
                  <a:pt x="1434142" y="0"/>
                  <a:pt x="2203018" y="0"/>
                </a:cubicBezTo>
                <a:close/>
              </a:path>
            </a:pathLst>
          </a:cu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4D642433-094B-10AC-4D2B-AFBC849CA9A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714" r="2" b="2"/>
          <a:stretch/>
        </p:blipFill>
        <p:spPr>
          <a:xfrm>
            <a:off x="5398355" y="1"/>
            <a:ext cx="4151376" cy="2349401"/>
          </a:xfrm>
          <a:custGeom>
            <a:avLst/>
            <a:gdLst/>
            <a:ahLst/>
            <a:cxnLst/>
            <a:rect l="l" t="t" r="r" b="b"/>
            <a:pathLst>
              <a:path w="4151376" h="2349401">
                <a:moveTo>
                  <a:pt x="20101" y="0"/>
                </a:moveTo>
                <a:lnTo>
                  <a:pt x="4131276" y="0"/>
                </a:lnTo>
                <a:lnTo>
                  <a:pt x="4140659" y="61486"/>
                </a:lnTo>
                <a:cubicBezTo>
                  <a:pt x="4147746" y="131265"/>
                  <a:pt x="4151376" y="202065"/>
                  <a:pt x="4151376" y="273713"/>
                </a:cubicBezTo>
                <a:cubicBezTo>
                  <a:pt x="4151376" y="1420084"/>
                  <a:pt x="3222059" y="2349401"/>
                  <a:pt x="2075688" y="2349401"/>
                </a:cubicBezTo>
                <a:cubicBezTo>
                  <a:pt x="929317" y="2349401"/>
                  <a:pt x="0" y="1420084"/>
                  <a:pt x="0" y="273713"/>
                </a:cubicBezTo>
                <a:cubicBezTo>
                  <a:pt x="0" y="202065"/>
                  <a:pt x="3630" y="131265"/>
                  <a:pt x="10717" y="61486"/>
                </a:cubicBezTo>
                <a:close/>
              </a:path>
            </a:pathLst>
          </a:custGeom>
        </p:spPr>
      </p:pic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3C582105-3837-47BA-B64B-97DB511767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5929403" y="4857180"/>
            <a:ext cx="539496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Freeform 6">
            <a:extLst>
              <a:ext uri="{FF2B5EF4-FFF2-40B4-BE49-F238E27FC236}">
                <a16:creationId xmlns:a16="http://schemas.microsoft.com/office/drawing/2014/main" id="{ADA271CD-3011-4A05-B4A3-80F1794684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784011" y="5788152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1893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6588C223-9642-6A2C-33BB-68B3CE35C13F}"/>
              </a:ext>
            </a:extLst>
          </p:cNvPr>
          <p:cNvSpPr txBox="1"/>
          <p:nvPr/>
        </p:nvSpPr>
        <p:spPr>
          <a:xfrm>
            <a:off x="1474237" y="914401"/>
            <a:ext cx="767209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dirty="0"/>
              <a:t>Al termine della valutazione da parte dell’</a:t>
            </a:r>
            <a:r>
              <a:rPr lang="it-IT" b="1" dirty="0"/>
              <a:t>UVT</a:t>
            </a:r>
            <a:r>
              <a:rPr lang="it-IT" dirty="0"/>
              <a:t> viene stilato un Piano Assistenziale Individualizzato (</a:t>
            </a:r>
            <a:r>
              <a:rPr lang="it-IT" b="1" dirty="0"/>
              <a:t>PAI</a:t>
            </a:r>
            <a:r>
              <a:rPr lang="it-IT" dirty="0"/>
              <a:t>) o un Piano Riabilitativo Individuale (</a:t>
            </a:r>
            <a:r>
              <a:rPr lang="it-IT" b="1" dirty="0"/>
              <a:t>PRI</a:t>
            </a:r>
            <a:r>
              <a:rPr lang="it-IT" dirty="0"/>
              <a:t>), che identifica gli obiettivi di cura e assistenza.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20B61E32-391B-0403-727B-AB87D78D2D76}"/>
              </a:ext>
            </a:extLst>
          </p:cNvPr>
          <p:cNvSpPr txBox="1"/>
          <p:nvPr/>
        </p:nvSpPr>
        <p:spPr>
          <a:xfrm>
            <a:off x="1278294" y="2528596"/>
            <a:ext cx="899471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dirty="0"/>
              <a:t>definendo un programma coordinato di interventi da parte di molteplici figure professionali (medici, infermieri, fisioterapisti, </a:t>
            </a:r>
            <a:r>
              <a:rPr lang="it-IT" dirty="0" err="1"/>
              <a:t>etc</a:t>
            </a:r>
            <a:r>
              <a:rPr lang="it-IT" dirty="0"/>
              <a:t>), volto a migliorare la qualità di vita del paziente.</a:t>
            </a:r>
          </a:p>
          <a:p>
            <a:endParaRPr lang="it-IT" dirty="0"/>
          </a:p>
          <a:p>
            <a:r>
              <a:rPr lang="it-IT" dirty="0"/>
              <a:t>Una volta individuati tali obiettivi, vengono erogate gratuitamente all’assistito le cure a domicilio previste dal PAI o dal PRI</a:t>
            </a:r>
          </a:p>
          <a:p>
            <a:r>
              <a:rPr lang="it-IT" dirty="0"/>
              <a:t> </a:t>
            </a:r>
            <a:r>
              <a:rPr lang="it-IT" b="1" dirty="0"/>
              <a:t>Il paziente  ha un progetto assistenziale unitario, limitato o continuativo nel tempo.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1048547B-C5A9-C74B-16FF-C0B41F74B50E}"/>
              </a:ext>
            </a:extLst>
          </p:cNvPr>
          <p:cNvSpPr txBox="1"/>
          <p:nvPr/>
        </p:nvSpPr>
        <p:spPr>
          <a:xfrm>
            <a:off x="4659090" y="5103845"/>
            <a:ext cx="746137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dirty="0"/>
              <a:t>L'obiettivo è il miglioramento della qualità della vita del paziente e l'umanizzazione del trattamento, in un contesto familiare certamente più idoneo, in particolare per il paziente anziano.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C90D0CB3-7545-C6F6-3ABB-368BD6387A71}"/>
              </a:ext>
            </a:extLst>
          </p:cNvPr>
          <p:cNvSpPr txBox="1"/>
          <p:nvPr/>
        </p:nvSpPr>
        <p:spPr>
          <a:xfrm>
            <a:off x="7352522" y="4721290"/>
            <a:ext cx="4432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OBIETTIVO</a:t>
            </a:r>
          </a:p>
        </p:txBody>
      </p:sp>
    </p:spTree>
    <p:extLst>
      <p:ext uri="{BB962C8B-B14F-4D97-AF65-F5344CB8AC3E}">
        <p14:creationId xmlns:p14="http://schemas.microsoft.com/office/powerpoint/2010/main" val="26123646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AFDE426B-3587-0CFF-3650-05ABDE347C7A}"/>
              </a:ext>
            </a:extLst>
          </p:cNvPr>
          <p:cNvSpPr txBox="1"/>
          <p:nvPr/>
        </p:nvSpPr>
        <p:spPr>
          <a:xfrm>
            <a:off x="2183363" y="933062"/>
            <a:ext cx="7541467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3200" dirty="0"/>
              <a:t>L’infermiere delle cure domiciliari</a:t>
            </a:r>
          </a:p>
          <a:p>
            <a:endParaRPr lang="it-IT" sz="3200" dirty="0"/>
          </a:p>
          <a:p>
            <a:endParaRPr lang="it-IT" sz="3200" dirty="0"/>
          </a:p>
          <a:p>
            <a:r>
              <a:rPr lang="it-IT" sz="2400" dirty="0"/>
              <a:t> E’  un professionista responsabile dell’assistenza infermieristica a domicilio del paziente. </a:t>
            </a:r>
          </a:p>
          <a:p>
            <a:r>
              <a:rPr lang="it-IT" sz="2400" dirty="0"/>
              <a:t>                                       MA…</a:t>
            </a:r>
          </a:p>
          <a:p>
            <a:r>
              <a:rPr lang="it-IT" sz="2400" dirty="0"/>
              <a:t>Solo dopo la compilazione del PAI da parte dell’Unità di Valutazione Territoriale (UVT) e del medico di medicina generale (MMG) l’infermiere può attivarsi per prestare il suo intervento attenendosi alla prescrizione.</a:t>
            </a:r>
          </a:p>
        </p:txBody>
      </p:sp>
    </p:spTree>
    <p:extLst>
      <p:ext uri="{BB962C8B-B14F-4D97-AF65-F5344CB8AC3E}">
        <p14:creationId xmlns:p14="http://schemas.microsoft.com/office/powerpoint/2010/main" val="2962954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8E1831F6-0784-9D5F-E33A-4045F4566285}"/>
              </a:ext>
            </a:extLst>
          </p:cNvPr>
          <p:cNvSpPr txBox="1"/>
          <p:nvPr/>
        </p:nvSpPr>
        <p:spPr>
          <a:xfrm>
            <a:off x="3181739" y="410547"/>
            <a:ext cx="64287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6000" b="1" dirty="0"/>
              <a:t>       P.A.I.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87FE1DCA-1759-2F51-7A42-B4DD7E5FBAF2}"/>
              </a:ext>
            </a:extLst>
          </p:cNvPr>
          <p:cNvSpPr txBox="1"/>
          <p:nvPr/>
        </p:nvSpPr>
        <p:spPr>
          <a:xfrm>
            <a:off x="1278294" y="1426210"/>
            <a:ext cx="6288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                                             (</a:t>
            </a:r>
            <a:r>
              <a:rPr lang="it-IT" i="1" dirty="0"/>
              <a:t>Piano Assistenziale individuale</a:t>
            </a:r>
            <a:r>
              <a:rPr lang="it-IT" dirty="0"/>
              <a:t>)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E2DA8923-DBE9-51D7-E9EE-D15C49E3D934}"/>
              </a:ext>
            </a:extLst>
          </p:cNvPr>
          <p:cNvSpPr txBox="1"/>
          <p:nvPr/>
        </p:nvSpPr>
        <p:spPr>
          <a:xfrm>
            <a:off x="1446245" y="3474882"/>
            <a:ext cx="104316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dirty="0"/>
              <a:t>Garantisce al paziente, in rapporto alle possibilità di recupero, una assistenza  pianificata in  relazione alle condizioni fisiche e alla patologia di base.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7536BC28-8A75-8A98-1CAE-0BBB197026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1812" y="707470"/>
            <a:ext cx="3888047" cy="2520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4954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>
            <a:extLst>
              <a:ext uri="{FF2B5EF4-FFF2-40B4-BE49-F238E27FC236}">
                <a16:creationId xmlns:a16="http://schemas.microsoft.com/office/drawing/2014/main" id="{FBD279B0-FAFF-6EDB-439F-E496DB614E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9126" y="396550"/>
            <a:ext cx="7968343" cy="2929813"/>
          </a:xfrm>
        </p:spPr>
        <p:txBody>
          <a:bodyPr>
            <a:normAutofit fontScale="85000" lnSpcReduction="20000"/>
          </a:bodyPr>
          <a:lstStyle/>
          <a:p>
            <a:r>
              <a:rPr lang="it-IT" sz="3500" dirty="0"/>
              <a:t>Chi necessita dell’ assistenza domiciliare ?</a:t>
            </a:r>
          </a:p>
          <a:p>
            <a:r>
              <a:rPr lang="it-IT" dirty="0"/>
              <a:t>                                                            </a:t>
            </a:r>
            <a:endParaRPr lang="it-IT" sz="3200" dirty="0"/>
          </a:p>
          <a:p>
            <a:endParaRPr lang="it-IT" dirty="0"/>
          </a:p>
          <a:p>
            <a:endParaRPr lang="it-IT" dirty="0"/>
          </a:p>
          <a:p>
            <a:r>
              <a:rPr lang="it-IT" dirty="0"/>
              <a:t>                              </a:t>
            </a:r>
            <a:r>
              <a:rPr lang="it-IT" sz="3200" dirty="0"/>
              <a:t>Chiunque inabile o disabile sia    </a:t>
            </a:r>
          </a:p>
          <a:p>
            <a:r>
              <a:rPr lang="it-IT" sz="3200" dirty="0"/>
              <a:t>                     temporaneamente   </a:t>
            </a:r>
          </a:p>
          <a:p>
            <a:r>
              <a:rPr lang="it-IT" sz="3200" dirty="0"/>
              <a:t>                     che permanentemente</a:t>
            </a:r>
          </a:p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endParaRPr lang="it-IT" dirty="0"/>
          </a:p>
        </p:txBody>
      </p:sp>
      <p:sp>
        <p:nvSpPr>
          <p:cNvPr id="5" name="Freccia a destra 4">
            <a:extLst>
              <a:ext uri="{FF2B5EF4-FFF2-40B4-BE49-F238E27FC236}">
                <a16:creationId xmlns:a16="http://schemas.microsoft.com/office/drawing/2014/main" id="{2E8BDD92-ECDB-1088-3492-7BB03DB98975}"/>
              </a:ext>
            </a:extLst>
          </p:cNvPr>
          <p:cNvSpPr/>
          <p:nvPr/>
        </p:nvSpPr>
        <p:spPr>
          <a:xfrm>
            <a:off x="1352939" y="1861457"/>
            <a:ext cx="1129004" cy="27991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A46532C1-8D75-E7C5-BEAC-4C9603AEDCAF}"/>
              </a:ext>
            </a:extLst>
          </p:cNvPr>
          <p:cNvSpPr txBox="1"/>
          <p:nvPr/>
        </p:nvSpPr>
        <p:spPr>
          <a:xfrm>
            <a:off x="3881535" y="3526971"/>
            <a:ext cx="47959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dirty="0"/>
              <a:t>Persona anziana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6EB39C00-F3D1-EC8C-365D-594D787DF460}"/>
              </a:ext>
            </a:extLst>
          </p:cNvPr>
          <p:cNvSpPr txBox="1"/>
          <p:nvPr/>
        </p:nvSpPr>
        <p:spPr>
          <a:xfrm>
            <a:off x="3956181" y="4497355"/>
            <a:ext cx="320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Modificazioni fisiologiche legate all’ età e a </a:t>
            </a:r>
            <a:r>
              <a:rPr lang="it-IT"/>
              <a:t>malattie concomitanti  </a:t>
            </a:r>
            <a:endParaRPr lang="it-IT" dirty="0"/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EB527914-A412-2B71-94B3-8E70256A4D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9560" y="771497"/>
            <a:ext cx="3822440" cy="5405368"/>
          </a:xfrm>
          <a:prstGeom prst="rect">
            <a:avLst/>
          </a:prstGeom>
        </p:spPr>
      </p:pic>
      <p:sp>
        <p:nvSpPr>
          <p:cNvPr id="4" name="Freccia angolare bidirezionale 3">
            <a:extLst>
              <a:ext uri="{FF2B5EF4-FFF2-40B4-BE49-F238E27FC236}">
                <a16:creationId xmlns:a16="http://schemas.microsoft.com/office/drawing/2014/main" id="{8D2EB53B-F217-E9FB-1295-2469B06CAC40}"/>
              </a:ext>
            </a:extLst>
          </p:cNvPr>
          <p:cNvSpPr/>
          <p:nvPr/>
        </p:nvSpPr>
        <p:spPr>
          <a:xfrm rot="5400000">
            <a:off x="2362508" y="3436414"/>
            <a:ext cx="1589151" cy="1031834"/>
          </a:xfrm>
          <a:prstGeom prst="lef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937551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B5C57E1C-7074-E8F3-BAFB-7411BD70C06D}"/>
              </a:ext>
            </a:extLst>
          </p:cNvPr>
          <p:cNvSpPr txBox="1"/>
          <p:nvPr/>
        </p:nvSpPr>
        <p:spPr>
          <a:xfrm>
            <a:off x="1436913" y="1374118"/>
            <a:ext cx="1050627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ALLETTAMENTO DOVUTO A PATOLOGIE ONCOLOGICHE,  NEURODEGENERATIVE, TRAUMATICHE, CARDIOVASCOLARI   DETERMINANO UN QUADRO CLINICO CHE NECESSITA DI COMPETENZE SPECIFICHE LEGATE ALLA TIPOLOGIA DELLA MALATTIA  E AI RELATIVI SINTOMI PRESENTI</a:t>
            </a:r>
          </a:p>
          <a:p>
            <a:endParaRPr lang="it-IT" dirty="0"/>
          </a:p>
          <a:p>
            <a:r>
              <a:rPr lang="it-IT" dirty="0"/>
              <a:t>BPCO</a:t>
            </a:r>
          </a:p>
          <a:p>
            <a:r>
              <a:rPr lang="it-IT" dirty="0"/>
              <a:t>INCONTINENZA URINARIA</a:t>
            </a:r>
          </a:p>
          <a:p>
            <a:r>
              <a:rPr lang="it-IT" dirty="0"/>
              <a:t>INCONTINENZA FECALE</a:t>
            </a:r>
          </a:p>
          <a:p>
            <a:r>
              <a:rPr lang="it-IT" dirty="0"/>
              <a:t>DIFFICOLTA’ NELLA DEAMBULAZIONE </a:t>
            </a:r>
          </a:p>
          <a:p>
            <a:r>
              <a:rPr lang="it-IT" dirty="0"/>
              <a:t>IPOACUSIA</a:t>
            </a:r>
          </a:p>
          <a:p>
            <a:r>
              <a:rPr lang="it-IT" dirty="0"/>
              <a:t>AFASIA</a:t>
            </a:r>
          </a:p>
          <a:p>
            <a:r>
              <a:rPr lang="it-IT" dirty="0"/>
              <a:t>DIFFICOLTA’ AD ALIMENTARSI </a:t>
            </a:r>
          </a:p>
          <a:p>
            <a:r>
              <a:rPr lang="it-IT" dirty="0"/>
              <a:t>ULCERE DA PRESSIONE</a:t>
            </a:r>
          </a:p>
          <a:p>
            <a:endParaRPr lang="it-IT" dirty="0"/>
          </a:p>
          <a:p>
            <a:endParaRPr lang="it-IT" dirty="0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55B21EE4-1A40-71E2-89F2-0ACB6E7DF312}"/>
              </a:ext>
            </a:extLst>
          </p:cNvPr>
          <p:cNvSpPr txBox="1"/>
          <p:nvPr/>
        </p:nvSpPr>
        <p:spPr>
          <a:xfrm>
            <a:off x="2080727" y="503853"/>
            <a:ext cx="79030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NELL’ ASSISTENZA DOMICILIARE  TANTE SONO LE PATOLOGIE CHE POSSIAMO INCONTRARE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752029EE-9CB0-5ADB-C93F-D66E0B0FAB94}"/>
              </a:ext>
            </a:extLst>
          </p:cNvPr>
          <p:cNvSpPr txBox="1"/>
          <p:nvPr/>
        </p:nvSpPr>
        <p:spPr>
          <a:xfrm rot="10800000" flipV="1">
            <a:off x="7305868" y="2821494"/>
            <a:ext cx="4198776" cy="3139321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3"/>
            </a:solidFill>
          </a:ln>
        </p:spPr>
        <p:txBody>
          <a:bodyPr wrap="square">
            <a:spAutoFit/>
          </a:bodyPr>
          <a:lstStyle/>
          <a:p>
            <a:r>
              <a:rPr lang="it-IT" dirty="0"/>
              <a:t>Gli strumenti utilizzati durante la quotidianità lavorativa non sono così diversi da quelli utilizzati nei reparti ospedalieri. Deflussori e aghi per le terapie </a:t>
            </a:r>
            <a:r>
              <a:rPr lang="it-IT" dirty="0" err="1"/>
              <a:t>infusive</a:t>
            </a:r>
            <a:r>
              <a:rPr lang="it-IT" dirty="0"/>
              <a:t> o prelievi ematici, medicazioni semplici o complesse per il trattamento delle lesioni (da pressione, vascolari, oncologiche,, traumatiche), gestione di presidi quali cateteri vescicali, SNG e PEG, PICC e CVC.</a:t>
            </a:r>
          </a:p>
        </p:txBody>
      </p:sp>
    </p:spTree>
    <p:extLst>
      <p:ext uri="{BB962C8B-B14F-4D97-AF65-F5344CB8AC3E}">
        <p14:creationId xmlns:p14="http://schemas.microsoft.com/office/powerpoint/2010/main" val="574651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97902663-6F3D-385A-13B7-D83C35236182}"/>
              </a:ext>
            </a:extLst>
          </p:cNvPr>
          <p:cNvSpPr txBox="1"/>
          <p:nvPr/>
        </p:nvSpPr>
        <p:spPr>
          <a:xfrm>
            <a:off x="2304661" y="1446245"/>
            <a:ext cx="52904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Strumenti operativi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69ECAFBC-235A-BD23-744A-12BCC8D94C4E}"/>
              </a:ext>
            </a:extLst>
          </p:cNvPr>
          <p:cNvSpPr txBox="1"/>
          <p:nvPr/>
        </p:nvSpPr>
        <p:spPr>
          <a:xfrm>
            <a:off x="2397966" y="625151"/>
            <a:ext cx="80616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/>
              <a:t>L’ INFERMIERE E I PROTOCOLLI GESTIONALI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6FD80897-3CFA-BC9E-F977-90E2628652C5}"/>
              </a:ext>
            </a:extLst>
          </p:cNvPr>
          <p:cNvSpPr txBox="1"/>
          <p:nvPr/>
        </p:nvSpPr>
        <p:spPr>
          <a:xfrm>
            <a:off x="1436914" y="2519264"/>
            <a:ext cx="770941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dirty="0"/>
              <a:t>I Protocolli sono molto importanti nell’ambito dell’assistenza infermieristica a pazienti sempre più complessi. Essi sono stati realizzati per standardizzare le sequenze fisiche, mentali, operative e persino verbali durante un intervento diagnostico e terapeutico.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BC878EA9-A5A1-DC9D-5942-4E8021416F1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6195528" y="3869829"/>
            <a:ext cx="3626788" cy="2413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6766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BE27CC18-C57B-C693-165D-3B75DAF7F81C}"/>
              </a:ext>
            </a:extLst>
          </p:cNvPr>
          <p:cNvSpPr txBox="1"/>
          <p:nvPr/>
        </p:nvSpPr>
        <p:spPr>
          <a:xfrm>
            <a:off x="671804" y="305578"/>
            <a:ext cx="8138626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800" dirty="0"/>
              <a:t>Il domicilio del paziente diventa così un vero e proprio reparto ospedaliero con la differenza che si mantiene integro il nucleo familiare, fattore d’importanza fondamentale durante il processo di guarigione o di stabilizzazione della malattia. In questo un ruolo indispensabile è l’infermiere (più presente rispetto al medico), il quale è coinvolto in un’assistenza non solamente tecnica (terapie, medicazioni, ecc.), ma contemporaneamente anche psicologico-emozionale.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FA3DE37B-E66E-C8F4-FEFB-D97F27B0D5F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8696130" y="7471"/>
            <a:ext cx="3307701" cy="65449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452483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5B419A7-F817-4767-8CCB-FB0E189C4A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AF9319C-2D9B-4868-AEAE-37298EA0F4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215066" cy="6858000"/>
          </a:xfrm>
          <a:custGeom>
            <a:avLst/>
            <a:gdLst>
              <a:gd name="connsiteX0" fmla="*/ 0 w 5215066"/>
              <a:gd name="connsiteY0" fmla="*/ 0 h 6858000"/>
              <a:gd name="connsiteX1" fmla="*/ 3197713 w 5215066"/>
              <a:gd name="connsiteY1" fmla="*/ 0 h 6858000"/>
              <a:gd name="connsiteX2" fmla="*/ 3259787 w 5215066"/>
              <a:gd name="connsiteY2" fmla="*/ 39865 h 6858000"/>
              <a:gd name="connsiteX3" fmla="*/ 5215066 w 5215066"/>
              <a:gd name="connsiteY3" fmla="*/ 3723759 h 6858000"/>
              <a:gd name="connsiteX4" fmla="*/ 4202364 w 5215066"/>
              <a:gd name="connsiteY4" fmla="*/ 6549681 h 6858000"/>
              <a:gd name="connsiteX5" fmla="*/ 3922635 w 5215066"/>
              <a:gd name="connsiteY5" fmla="*/ 6858000 h 6858000"/>
              <a:gd name="connsiteX6" fmla="*/ 0 w 5215066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15066" h="6858000">
                <a:moveTo>
                  <a:pt x="0" y="0"/>
                </a:moveTo>
                <a:lnTo>
                  <a:pt x="3197713" y="0"/>
                </a:lnTo>
                <a:lnTo>
                  <a:pt x="3259787" y="39865"/>
                </a:lnTo>
                <a:cubicBezTo>
                  <a:pt x="4439462" y="838237"/>
                  <a:pt x="5215066" y="2190263"/>
                  <a:pt x="5215066" y="3723759"/>
                </a:cubicBezTo>
                <a:cubicBezTo>
                  <a:pt x="5215066" y="4797206"/>
                  <a:pt x="4835020" y="5781733"/>
                  <a:pt x="4202364" y="6549681"/>
                </a:cubicBezTo>
                <a:lnTo>
                  <a:pt x="392263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A209671E-D7C2-21A5-67D7-BEF7EB86F69C}"/>
              </a:ext>
            </a:extLst>
          </p:cNvPr>
          <p:cNvSpPr txBox="1"/>
          <p:nvPr/>
        </p:nvSpPr>
        <p:spPr>
          <a:xfrm>
            <a:off x="758952" y="1128811"/>
            <a:ext cx="3447288" cy="334229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400" b="1" i="1" kern="1200" spc="100" baseline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SAPER ESSERE SAPER FARE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9FD48F7B-1A38-59BC-C9E5-79E75E1F00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6500" y="1342582"/>
            <a:ext cx="5640399" cy="4230299"/>
          </a:xfrm>
          <a:prstGeom prst="rect">
            <a:avLst/>
          </a:prstGeom>
        </p:spPr>
      </p:pic>
      <p:sp>
        <p:nvSpPr>
          <p:cNvPr id="13" name="Freeform 6">
            <a:extLst>
              <a:ext uri="{FF2B5EF4-FFF2-40B4-BE49-F238E27FC236}">
                <a16:creationId xmlns:a16="http://schemas.microsoft.com/office/drawing/2014/main" id="{ADA271CD-3011-4A05-B4A3-80F1794684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784011" y="5788152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8252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8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55B419A7-F817-4767-8CCB-FB0E189C4A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0AEA09D-3C2D-731A-28FB-BB79C5EF24A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983" b="7747"/>
          <a:stretch/>
        </p:blipFill>
        <p:spPr>
          <a:xfrm>
            <a:off x="1" y="10"/>
            <a:ext cx="12191999" cy="685799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4398140-F067-40E9-892C-4DB04C70BC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1244600" y="-1244600"/>
            <a:ext cx="6858000" cy="9347200"/>
          </a:xfrm>
          <a:prstGeom prst="rect">
            <a:avLst/>
          </a:prstGeom>
          <a:gradFill>
            <a:gsLst>
              <a:gs pos="100000">
                <a:srgbClr val="000000">
                  <a:alpha val="0"/>
                </a:srgbClr>
              </a:gs>
              <a:gs pos="0">
                <a:schemeClr val="tx1"/>
              </a:gs>
              <a:gs pos="0">
                <a:srgbClr val="000000">
                  <a:alpha val="7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C804791F-E280-2F5B-0652-4176DF5DA337}"/>
              </a:ext>
            </a:extLst>
          </p:cNvPr>
          <p:cNvSpPr txBox="1"/>
          <p:nvPr/>
        </p:nvSpPr>
        <p:spPr>
          <a:xfrm>
            <a:off x="758952" y="1143000"/>
            <a:ext cx="4572000" cy="29847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6000" i="1" spc="1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RELAZIONE D’ AIUTO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7726E8A-324C-4684-96F2-AFDDFB2F14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58952" y="4291242"/>
            <a:ext cx="4572000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>
            <a:extLst>
              <a:ext uri="{FF2B5EF4-FFF2-40B4-BE49-F238E27FC236}">
                <a16:creationId xmlns:a16="http://schemas.microsoft.com/office/drawing/2014/main" id="{7021D92D-08FF-45A6-9109-AC9462C7E8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784011" y="5788152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4E838F8A-924C-1103-1997-717668934F7E}"/>
              </a:ext>
            </a:extLst>
          </p:cNvPr>
          <p:cNvSpPr txBox="1"/>
          <p:nvPr/>
        </p:nvSpPr>
        <p:spPr>
          <a:xfrm>
            <a:off x="5001208" y="2640571"/>
            <a:ext cx="4345992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dirty="0"/>
              <a:t>Ogni paziente mostra le sue debolezze di persona umana, ma prestare assistenza domiciliare a persone coscienti di avere una patologia non guaribile o di dover vivere “attaccati” ad una macchina è qualcosa di estremamente delicato.</a:t>
            </a:r>
          </a:p>
          <a:p>
            <a:r>
              <a:rPr lang="it-IT" dirty="0"/>
              <a:t>Comprende soprattutto l’approccio emotivo e psicologico.</a:t>
            </a:r>
          </a:p>
        </p:txBody>
      </p:sp>
    </p:spTree>
    <p:extLst>
      <p:ext uri="{BB962C8B-B14F-4D97-AF65-F5344CB8AC3E}">
        <p14:creationId xmlns:p14="http://schemas.microsoft.com/office/powerpoint/2010/main" val="36198108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36E08FA6-5278-B5C5-36BF-40E5EF83ECC2}"/>
              </a:ext>
            </a:extLst>
          </p:cNvPr>
          <p:cNvSpPr txBox="1"/>
          <p:nvPr/>
        </p:nvSpPr>
        <p:spPr>
          <a:xfrm>
            <a:off x="1119673" y="1091683"/>
            <a:ext cx="8026659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i="1" dirty="0"/>
              <a:t>Al capezzale</a:t>
            </a:r>
          </a:p>
          <a:p>
            <a:r>
              <a:rPr lang="it-IT" i="1" dirty="0"/>
              <a:t> dell’assistito l’infermiere si trova da solo, si espone in prima persona affidandosi al proprio bagaglio formativo, a volte con la consapevolezza di contare solo su sé stesso per ciò che riguarda le proprie azioni e le relative responsabilità. Un ambiente, quello domiciliare, in cui conta non solo la professionalità di chi opera, ma anche il rapporto che si instaura tra operatore sanitario e paziente/nucleo familiare.</a:t>
            </a:r>
          </a:p>
          <a:p>
            <a:r>
              <a:rPr lang="it-IT" i="1" dirty="0"/>
              <a:t>Molteplici sono gli interventi di supporto che l’infermiere attua a domicilio: agisce infatti sull’ambiente, insegna, dà confort, sta “accanto” al paziente, al care-</a:t>
            </a:r>
            <a:r>
              <a:rPr lang="it-IT" i="1" dirty="0" err="1"/>
              <a:t>giver</a:t>
            </a:r>
            <a:r>
              <a:rPr lang="it-IT" i="1" dirty="0"/>
              <a:t>, attiva risorse…</a:t>
            </a:r>
          </a:p>
          <a:p>
            <a:r>
              <a:rPr lang="it-IT" i="1" dirty="0"/>
              <a:t>Per far si che tutti questi interventi siano efficaci l’esperienza e l’individualità del paziente devono essere centrali e la comunicazione e l’integrazione fra gli operatori e i vari servizi deve essere continua.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4DB0C49E-7201-7C8A-BD2D-F738DA6D7BEF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773723" y="-52019"/>
            <a:ext cx="11418277" cy="6839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522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068F6489-40A3-DFA8-CAFF-CA1219EDFC3E}"/>
              </a:ext>
            </a:extLst>
          </p:cNvPr>
          <p:cNvSpPr txBox="1"/>
          <p:nvPr/>
        </p:nvSpPr>
        <p:spPr>
          <a:xfrm>
            <a:off x="923731" y="914401"/>
            <a:ext cx="8222601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3600" dirty="0"/>
              <a:t> ASSISTENZA           DOMICILIARE</a:t>
            </a:r>
          </a:p>
          <a:p>
            <a:r>
              <a:rPr lang="it-IT" sz="3600" dirty="0"/>
              <a:t>                          S.S.N</a:t>
            </a:r>
          </a:p>
          <a:p>
            <a:endParaRPr lang="it-IT" sz="3600" dirty="0"/>
          </a:p>
          <a:p>
            <a:r>
              <a:rPr lang="it-IT" sz="3600" dirty="0"/>
              <a:t> « Fornire presso il domicilio del paziente quei servizi e quegli strumenti che contribuiscono al mantenimento del massimo livello di benessere, salute e funzione»</a:t>
            </a:r>
          </a:p>
        </p:txBody>
      </p:sp>
    </p:spTree>
    <p:extLst>
      <p:ext uri="{BB962C8B-B14F-4D97-AF65-F5344CB8AC3E}">
        <p14:creationId xmlns:p14="http://schemas.microsoft.com/office/powerpoint/2010/main" val="24869734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FE7293DD-19FF-62E7-AF3D-BD0AB7DC35DE}"/>
              </a:ext>
            </a:extLst>
          </p:cNvPr>
          <p:cNvSpPr txBox="1"/>
          <p:nvPr/>
        </p:nvSpPr>
        <p:spPr>
          <a:xfrm>
            <a:off x="2939143" y="3209730"/>
            <a:ext cx="7205565" cy="28315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dirty="0"/>
              <a:t>“</a:t>
            </a:r>
            <a:r>
              <a:rPr lang="it-IT" sz="3200" b="1" i="1" dirty="0"/>
              <a:t>Se si cura una patologia o si vince o si perde. Se si cura una persona vi garantisco che si vince, qualunque esito abbia la terapia”</a:t>
            </a:r>
          </a:p>
          <a:p>
            <a:r>
              <a:rPr lang="it-IT" sz="3200" b="1" i="1" dirty="0"/>
              <a:t> (</a:t>
            </a:r>
            <a:r>
              <a:rPr lang="it-IT" sz="3200" b="1" i="1" dirty="0" err="1"/>
              <a:t>Unter</a:t>
            </a:r>
            <a:r>
              <a:rPr lang="it-IT" sz="3200" b="1" i="1" dirty="0"/>
              <a:t> Patch Adams).</a:t>
            </a:r>
          </a:p>
          <a:p>
            <a:r>
              <a:rPr lang="it-IT" b="1" i="1" dirty="0"/>
              <a:t> 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734021FB-8C44-5028-E740-C1F655F322BB}"/>
              </a:ext>
            </a:extLst>
          </p:cNvPr>
          <p:cNvSpPr txBox="1"/>
          <p:nvPr/>
        </p:nvSpPr>
        <p:spPr>
          <a:xfrm>
            <a:off x="5411755" y="6260841"/>
            <a:ext cx="48799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Grazie per l’ attenzione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5A7C2C3F-C567-059A-5C1F-08981630C03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-1" r="20835" b="426"/>
          <a:stretch/>
        </p:blipFill>
        <p:spPr>
          <a:xfrm>
            <a:off x="2047292" y="1985786"/>
            <a:ext cx="8061648" cy="41652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378599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1ACD15D0-AA8C-2480-1295-28A0EFDAFA94}"/>
              </a:ext>
            </a:extLst>
          </p:cNvPr>
          <p:cNvSpPr txBox="1"/>
          <p:nvPr/>
        </p:nvSpPr>
        <p:spPr>
          <a:xfrm>
            <a:off x="1296955" y="1175658"/>
            <a:ext cx="976915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dirty="0"/>
              <a:t>1869 L0NDRA</a:t>
            </a:r>
          </a:p>
          <a:p>
            <a:r>
              <a:rPr lang="it-IT" dirty="0"/>
              <a:t>L’assistenza domiciliare nasce in contemporanea o quasi con lo sviluppo moderno dell’ Infermieristica. Florence </a:t>
            </a:r>
            <a:r>
              <a:rPr lang="it-IT" dirty="0" err="1"/>
              <a:t>Nightingale</a:t>
            </a:r>
            <a:r>
              <a:rPr lang="it-IT" dirty="0"/>
              <a:t>  già nel XIX secolo  assisteva gli ammalati poco abbienti a domicilio. L’Inghilterra è stata  ed è la culla dell’ assistenza infermieristica la nazione  più progredita  in questo campo.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C095C789-A279-794C-4336-346A931BADEE}"/>
              </a:ext>
            </a:extLst>
          </p:cNvPr>
          <p:cNvSpPr txBox="1"/>
          <p:nvPr/>
        </p:nvSpPr>
        <p:spPr>
          <a:xfrm>
            <a:off x="1296955" y="2890145"/>
            <a:ext cx="952655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dirty="0"/>
              <a:t>1970 ITALIA</a:t>
            </a:r>
          </a:p>
          <a:p>
            <a:r>
              <a:rPr lang="it-IT" dirty="0"/>
              <a:t>In Italia l’assistenza domiciliare , ma era ben lontana da ciò che intendiamo oggi, il personale veniva impiegato a domicilio per espletare dalle faccende domestiche o burocratiche. Con la Legge 833/’78 (Istituzione del Servizio Sanitario Nazionale) nacquero i presupposti per l’assistenza domiciliare.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E6C6B977-C7EA-EC9A-D72D-3BC12BC9FFB9}"/>
              </a:ext>
            </a:extLst>
          </p:cNvPr>
          <p:cNvSpPr txBox="1"/>
          <p:nvPr/>
        </p:nvSpPr>
        <p:spPr>
          <a:xfrm>
            <a:off x="2939143" y="569167"/>
            <a:ext cx="4767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UN PO’ DI STORIA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E6945B56-6181-DBF3-5369-F10A21BE080B}"/>
              </a:ext>
            </a:extLst>
          </p:cNvPr>
          <p:cNvSpPr txBox="1"/>
          <p:nvPr/>
        </p:nvSpPr>
        <p:spPr>
          <a:xfrm rot="10800000" flipV="1">
            <a:off x="1296955" y="4725997"/>
            <a:ext cx="784937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dirty="0"/>
              <a:t>GLI ANNI 90 QUELLI DI UNA POLITICA SANITARIA PIU MIRATA ALLE CURE DOMICILIARI</a:t>
            </a:r>
          </a:p>
          <a:p>
            <a:r>
              <a:rPr lang="it-IT" dirty="0"/>
              <a:t> ha stanziato fondi e legiferato a favore degli assistiti a domicilio e delle persone non autosufficienti attuando così un’oculata politica riguardante l’assistenza domiciliare integrata e l’ospedalizzazione domiciliare (sull’ esempio della Home Care anglosassone).</a:t>
            </a:r>
          </a:p>
        </p:txBody>
      </p:sp>
    </p:spTree>
    <p:extLst>
      <p:ext uri="{BB962C8B-B14F-4D97-AF65-F5344CB8AC3E}">
        <p14:creationId xmlns:p14="http://schemas.microsoft.com/office/powerpoint/2010/main" val="2789442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94834268-BF27-0C9E-5A4D-8BCC49ADA14E}"/>
              </a:ext>
            </a:extLst>
          </p:cNvPr>
          <p:cNvSpPr txBox="1"/>
          <p:nvPr/>
        </p:nvSpPr>
        <p:spPr>
          <a:xfrm>
            <a:off x="4783496" y="1810138"/>
            <a:ext cx="24850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  </a:t>
            </a:r>
            <a:r>
              <a:rPr lang="it-IT" sz="2400" dirty="0"/>
              <a:t>Processo di cura  erogato presso il  domicilio </a:t>
            </a:r>
          </a:p>
          <a:p>
            <a:pPr algn="ctr"/>
            <a:r>
              <a:rPr lang="it-IT" sz="2400" dirty="0"/>
              <a:t>Ad  un utenza fragile</a:t>
            </a:r>
          </a:p>
        </p:txBody>
      </p:sp>
      <p:sp>
        <p:nvSpPr>
          <p:cNvPr id="5" name="Connettore 4">
            <a:extLst>
              <a:ext uri="{FF2B5EF4-FFF2-40B4-BE49-F238E27FC236}">
                <a16:creationId xmlns:a16="http://schemas.microsoft.com/office/drawing/2014/main" id="{68E926B0-944A-2FF7-2065-03DE2979230C}"/>
              </a:ext>
            </a:extLst>
          </p:cNvPr>
          <p:cNvSpPr/>
          <p:nvPr/>
        </p:nvSpPr>
        <p:spPr>
          <a:xfrm>
            <a:off x="4469363" y="1436914"/>
            <a:ext cx="3013788" cy="2892490"/>
          </a:xfrm>
          <a:prstGeom prst="flowChartConnector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Freccia a sinistra 5">
            <a:extLst>
              <a:ext uri="{FF2B5EF4-FFF2-40B4-BE49-F238E27FC236}">
                <a16:creationId xmlns:a16="http://schemas.microsoft.com/office/drawing/2014/main" id="{E9852D02-35B8-47AB-74B6-8445824FA14E}"/>
              </a:ext>
            </a:extLst>
          </p:cNvPr>
          <p:cNvSpPr/>
          <p:nvPr/>
        </p:nvSpPr>
        <p:spPr>
          <a:xfrm>
            <a:off x="3105765" y="2350468"/>
            <a:ext cx="1194318" cy="59716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6CB06FF9-CB0B-9402-C8B3-6C008CFDD0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8675384">
            <a:off x="7528742" y="2201572"/>
            <a:ext cx="1097375" cy="890093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A0055509-0ACE-EAB6-8771-09A2AD2C97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959752">
            <a:off x="7095815" y="3822703"/>
            <a:ext cx="1097375" cy="890093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DFDE9862-BAB9-5762-A251-CDD29872AA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3978951">
            <a:off x="5485336" y="4588870"/>
            <a:ext cx="1097375" cy="890093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A78C336F-244F-3BBB-F1AA-B54E01DCD7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8062108">
            <a:off x="3854774" y="4045047"/>
            <a:ext cx="1097375" cy="890093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94895623-EEE7-78A3-8B60-DCE681FCE727}"/>
              </a:ext>
            </a:extLst>
          </p:cNvPr>
          <p:cNvSpPr txBox="1"/>
          <p:nvPr/>
        </p:nvSpPr>
        <p:spPr>
          <a:xfrm>
            <a:off x="1990355" y="56511"/>
            <a:ext cx="8730517" cy="1477328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3600" b="1" dirty="0"/>
              <a:t>  </a:t>
            </a:r>
            <a:r>
              <a:rPr kumimoji="0" lang="it-IT" sz="18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  Oggi  l’ ADI rappresenta un  baricentro fondamentale e in crescita esponenziale nell’organizzazione delle aziende sanitarie.</a:t>
            </a:r>
          </a:p>
          <a:p>
            <a:r>
              <a:rPr lang="it-IT" sz="3600" b="1" dirty="0"/>
              <a:t>                                                              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606B95D1-0C99-A0A7-6387-80096C3BC18D}"/>
              </a:ext>
            </a:extLst>
          </p:cNvPr>
          <p:cNvSpPr txBox="1"/>
          <p:nvPr/>
        </p:nvSpPr>
        <p:spPr>
          <a:xfrm>
            <a:off x="1642188" y="2350469"/>
            <a:ext cx="15499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Medico Curante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7624BBD8-1352-A81E-087A-6D2AB2D7B696}"/>
              </a:ext>
            </a:extLst>
          </p:cNvPr>
          <p:cNvSpPr txBox="1"/>
          <p:nvPr/>
        </p:nvSpPr>
        <p:spPr>
          <a:xfrm>
            <a:off x="2499677" y="4842799"/>
            <a:ext cx="14193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infermiere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C6E4802D-F594-F562-5002-5197D483A78E}"/>
              </a:ext>
            </a:extLst>
          </p:cNvPr>
          <p:cNvSpPr txBox="1"/>
          <p:nvPr/>
        </p:nvSpPr>
        <p:spPr>
          <a:xfrm>
            <a:off x="5528716" y="5739962"/>
            <a:ext cx="1244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O.S.S.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A55FAB1C-F335-29C8-2BAC-DC1D58A0FE2C}"/>
              </a:ext>
            </a:extLst>
          </p:cNvPr>
          <p:cNvSpPr txBox="1"/>
          <p:nvPr/>
        </p:nvSpPr>
        <p:spPr>
          <a:xfrm>
            <a:off x="8149001" y="4665306"/>
            <a:ext cx="1214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A. Sociale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F71AFF5B-76B1-93E8-625A-48315FFFC14F}"/>
              </a:ext>
            </a:extLst>
          </p:cNvPr>
          <p:cNvSpPr txBox="1"/>
          <p:nvPr/>
        </p:nvSpPr>
        <p:spPr>
          <a:xfrm>
            <a:off x="8738722" y="2743201"/>
            <a:ext cx="23460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Associazioni di volontariato</a:t>
            </a:r>
          </a:p>
          <a:p>
            <a:r>
              <a:rPr lang="it-IT" dirty="0"/>
              <a:t>Protezione civile</a:t>
            </a:r>
          </a:p>
        </p:txBody>
      </p:sp>
      <p:cxnSp>
        <p:nvCxnSpPr>
          <p:cNvPr id="20" name="Connettore 2 19">
            <a:extLst>
              <a:ext uri="{FF2B5EF4-FFF2-40B4-BE49-F238E27FC236}">
                <a16:creationId xmlns:a16="http://schemas.microsoft.com/office/drawing/2014/main" id="{4DD3CD30-51FC-031E-DEFA-4514A2B01580}"/>
              </a:ext>
            </a:extLst>
          </p:cNvPr>
          <p:cNvCxnSpPr/>
          <p:nvPr/>
        </p:nvCxnSpPr>
        <p:spPr>
          <a:xfrm flipH="1">
            <a:off x="3480318" y="3429000"/>
            <a:ext cx="989045" cy="3686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4C69A995-2805-983A-A74C-5EF52916F0D7}"/>
              </a:ext>
            </a:extLst>
          </p:cNvPr>
          <p:cNvSpPr txBox="1"/>
          <p:nvPr/>
        </p:nvSpPr>
        <p:spPr>
          <a:xfrm>
            <a:off x="1990355" y="3666531"/>
            <a:ext cx="13284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Medico specialista</a:t>
            </a:r>
          </a:p>
        </p:txBody>
      </p:sp>
      <p:cxnSp>
        <p:nvCxnSpPr>
          <p:cNvPr id="23" name="Connettore 2 22">
            <a:extLst>
              <a:ext uri="{FF2B5EF4-FFF2-40B4-BE49-F238E27FC236}">
                <a16:creationId xmlns:a16="http://schemas.microsoft.com/office/drawing/2014/main" id="{373491BC-C842-B046-0B86-21E61D987F31}"/>
              </a:ext>
            </a:extLst>
          </p:cNvPr>
          <p:cNvCxnSpPr/>
          <p:nvPr/>
        </p:nvCxnSpPr>
        <p:spPr>
          <a:xfrm flipV="1">
            <a:off x="7372364" y="1677080"/>
            <a:ext cx="804766" cy="2888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0717A157-1900-5A3B-27D6-934E5DBF1565}"/>
              </a:ext>
            </a:extLst>
          </p:cNvPr>
          <p:cNvSpPr txBox="1"/>
          <p:nvPr/>
        </p:nvSpPr>
        <p:spPr>
          <a:xfrm>
            <a:off x="8177130" y="1436914"/>
            <a:ext cx="16876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Ente comunale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D2719F32-FD96-04C0-4C9B-1C2BD064F2E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</a:blip>
          <a:stretch>
            <a:fillRect/>
          </a:stretch>
        </p:blipFill>
        <p:spPr>
          <a:xfrm flipH="1">
            <a:off x="681134" y="1533839"/>
            <a:ext cx="11510865" cy="5391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435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4BEA0D74-C420-198D-9B93-D9862BC020AE}"/>
              </a:ext>
            </a:extLst>
          </p:cNvPr>
          <p:cNvSpPr txBox="1"/>
          <p:nvPr/>
        </p:nvSpPr>
        <p:spPr>
          <a:xfrm>
            <a:off x="1362269" y="709127"/>
            <a:ext cx="7784063" cy="3600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4800" b="1" dirty="0"/>
              <a:t>S.S.N.</a:t>
            </a:r>
          </a:p>
          <a:p>
            <a:r>
              <a:rPr lang="it-IT" dirty="0"/>
              <a:t> </a:t>
            </a:r>
            <a:r>
              <a:rPr lang="it-IT" sz="3600" u="sng" dirty="0"/>
              <a:t>DEVE GARANTIRE</a:t>
            </a:r>
            <a:r>
              <a:rPr lang="it-IT" sz="3600" dirty="0"/>
              <a:t>  </a:t>
            </a:r>
          </a:p>
          <a:p>
            <a:r>
              <a:rPr lang="it-IT" sz="3600" dirty="0"/>
              <a:t>alle persone non autosufficienti e in condizioni di fragilità, con patologie in atto o esiti delle stesse, percorsi assistenziali al proprio domicilio.</a:t>
            </a:r>
          </a:p>
        </p:txBody>
      </p:sp>
    </p:spTree>
    <p:extLst>
      <p:ext uri="{BB962C8B-B14F-4D97-AF65-F5344CB8AC3E}">
        <p14:creationId xmlns:p14="http://schemas.microsoft.com/office/powerpoint/2010/main" val="5730053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60C2EDA9-CF21-2FD7-C4E6-43FFCF404CCC}"/>
              </a:ext>
            </a:extLst>
          </p:cNvPr>
          <p:cNvSpPr txBox="1"/>
          <p:nvPr/>
        </p:nvSpPr>
        <p:spPr>
          <a:xfrm>
            <a:off x="1150374" y="74646"/>
            <a:ext cx="108843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b="1" dirty="0"/>
              <a:t>              S.S.N                                        A.D.I.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D61166D9-ECE3-AF8F-B9DC-E6B65A043DC6}"/>
              </a:ext>
            </a:extLst>
          </p:cNvPr>
          <p:cNvSpPr txBox="1"/>
          <p:nvPr/>
        </p:nvSpPr>
        <p:spPr>
          <a:xfrm>
            <a:off x="1543665" y="954242"/>
            <a:ext cx="74137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/>
              <a:t>INSIEME ORGANIZZATO DI TRATTAMENTI MEDICI-INFERMIERISTICI E RIABILITATIVI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65753E48-401F-384A-FD2D-57E09950B856}"/>
              </a:ext>
            </a:extLst>
          </p:cNvPr>
          <p:cNvSpPr txBox="1"/>
          <p:nvPr/>
        </p:nvSpPr>
        <p:spPr>
          <a:xfrm>
            <a:off x="783771" y="2780522"/>
            <a:ext cx="1180322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it-IT" sz="3200" dirty="0"/>
              <a:t> Stabilizzare un quadro clinico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it-IT" sz="3200" dirty="0"/>
              <a:t> Limitare il declino funzionale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it-IT" sz="3200" dirty="0"/>
              <a:t>Migliorare la qualità di vita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it-IT" sz="3200" dirty="0"/>
              <a:t> Utilizzare la qualità residua di un individuo fragile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BBA49863-75B5-06D2-893E-0348FE35C11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4616899" y="147484"/>
            <a:ext cx="7575102" cy="6635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5434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ccia a destra 5">
            <a:extLst>
              <a:ext uri="{FF2B5EF4-FFF2-40B4-BE49-F238E27FC236}">
                <a16:creationId xmlns:a16="http://schemas.microsoft.com/office/drawing/2014/main" id="{360539CB-F37D-BC10-FA52-7F6FB3404A09}"/>
              </a:ext>
            </a:extLst>
          </p:cNvPr>
          <p:cNvSpPr/>
          <p:nvPr/>
        </p:nvSpPr>
        <p:spPr>
          <a:xfrm>
            <a:off x="1461796" y="4010902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9EB6DC60-1F62-DB43-2D76-6E8604AA72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2542" y="1441578"/>
            <a:ext cx="999831" cy="524301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CE55BEE1-A414-3DFB-70E4-8AC0A1D02E85}"/>
              </a:ext>
            </a:extLst>
          </p:cNvPr>
          <p:cNvSpPr txBox="1"/>
          <p:nvPr/>
        </p:nvSpPr>
        <p:spPr>
          <a:xfrm>
            <a:off x="2631233" y="1441578"/>
            <a:ext cx="809897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FONTE DI RISPARMIO rispetto all’ ospedalizzazione</a:t>
            </a:r>
          </a:p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r>
              <a:rPr lang="it-IT" dirty="0"/>
              <a:t>PERMANENZA ALL’ INTERNO DEL NUCLEO FAMILIARE</a:t>
            </a:r>
          </a:p>
          <a:p>
            <a:endParaRPr lang="it-IT" dirty="0"/>
          </a:p>
          <a:p>
            <a:endParaRPr lang="it-IT" dirty="0"/>
          </a:p>
          <a:p>
            <a:r>
              <a:rPr lang="it-IT" dirty="0"/>
              <a:t>PROPRIA RESIDENZA</a:t>
            </a:r>
          </a:p>
          <a:p>
            <a:endParaRPr lang="it-IT" dirty="0"/>
          </a:p>
          <a:p>
            <a:endParaRPr lang="it-IT" dirty="0"/>
          </a:p>
          <a:p>
            <a:r>
              <a:rPr lang="it-IT" dirty="0"/>
              <a:t>BENEFICI UMANI E FAMILIARI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AA58AF5D-A5B7-2F49-EB20-65811F57D0CF}"/>
              </a:ext>
            </a:extLst>
          </p:cNvPr>
          <p:cNvSpPr txBox="1"/>
          <p:nvPr/>
        </p:nvSpPr>
        <p:spPr>
          <a:xfrm>
            <a:off x="1502229" y="727788"/>
            <a:ext cx="9582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LA </a:t>
            </a:r>
            <a:r>
              <a:rPr lang="it-IT"/>
              <a:t>DOMICILIAZIONE  ASSISTENZIALE DEL </a:t>
            </a:r>
            <a:r>
              <a:rPr lang="it-IT" dirty="0"/>
              <a:t>PAZIENTE E I VANTAGGI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00E32EBD-4B71-E523-1122-7C433571B5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364076" y="4964106"/>
            <a:ext cx="969879" cy="397282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1847F495-E8E5-7A26-2347-DDDFB46B41E8}"/>
              </a:ext>
            </a:extLst>
          </p:cNvPr>
          <p:cNvSpPr txBox="1"/>
          <p:nvPr/>
        </p:nvSpPr>
        <p:spPr>
          <a:xfrm>
            <a:off x="2202024" y="6130212"/>
            <a:ext cx="75577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FORMAZIONE DI PROFESSIONISTI NELLA CURA E NELLA RIABILITAZIONE INTEGRATA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AC18B33F-1BE6-4CE3-1702-F60FDAA04705}"/>
              </a:ext>
            </a:extLst>
          </p:cNvPr>
          <p:cNvSpPr txBox="1"/>
          <p:nvPr/>
        </p:nvSpPr>
        <p:spPr>
          <a:xfrm>
            <a:off x="6960637" y="5225143"/>
            <a:ext cx="2668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S.S.N. investe e forma </a:t>
            </a:r>
          </a:p>
        </p:txBody>
      </p:sp>
    </p:spTree>
    <p:extLst>
      <p:ext uri="{BB962C8B-B14F-4D97-AF65-F5344CB8AC3E}">
        <p14:creationId xmlns:p14="http://schemas.microsoft.com/office/powerpoint/2010/main" val="23738572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5568590C-39BE-8C52-FE1F-70B021872A96}"/>
              </a:ext>
            </a:extLst>
          </p:cNvPr>
          <p:cNvSpPr txBox="1"/>
          <p:nvPr/>
        </p:nvSpPr>
        <p:spPr>
          <a:xfrm>
            <a:off x="1726163" y="1315616"/>
            <a:ext cx="7420169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dirty="0"/>
              <a:t>le professioni  </a:t>
            </a:r>
            <a:r>
              <a:rPr lang="it-IT" dirty="0" err="1"/>
              <a:t>conivolte</a:t>
            </a:r>
            <a:r>
              <a:rPr lang="it-IT" dirty="0"/>
              <a:t> </a:t>
            </a:r>
          </a:p>
          <a:p>
            <a:endParaRPr lang="it-IT" dirty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it-IT" sz="3200" dirty="0"/>
              <a:t>  medico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it-IT" sz="3200" dirty="0"/>
              <a:t> infermiere,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it-IT" sz="3200" dirty="0"/>
              <a:t>fisioterapista,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it-IT" sz="3200" dirty="0"/>
              <a:t>O.S.S.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it-IT" sz="3200" dirty="0"/>
              <a:t> assistente sociale etc.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it-IT" sz="3200" dirty="0"/>
          </a:p>
          <a:p>
            <a:r>
              <a:rPr lang="it-IT" dirty="0"/>
              <a:t> </a:t>
            </a:r>
            <a:r>
              <a:rPr lang="it-IT" sz="4000" dirty="0"/>
              <a:t>Portando ognuno un proprio contributo specifico.</a:t>
            </a:r>
          </a:p>
        </p:txBody>
      </p:sp>
    </p:spTree>
    <p:extLst>
      <p:ext uri="{BB962C8B-B14F-4D97-AF65-F5344CB8AC3E}">
        <p14:creationId xmlns:p14="http://schemas.microsoft.com/office/powerpoint/2010/main" val="21007542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305A9270-3AFC-7FFF-AB4E-FFE580059EEC}"/>
              </a:ext>
            </a:extLst>
          </p:cNvPr>
          <p:cNvSpPr txBox="1"/>
          <p:nvPr/>
        </p:nvSpPr>
        <p:spPr>
          <a:xfrm>
            <a:off x="998376" y="401216"/>
            <a:ext cx="10646228" cy="58169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dirty="0"/>
              <a:t>Le Cure Domiciliari </a:t>
            </a:r>
          </a:p>
          <a:p>
            <a:r>
              <a:rPr lang="it-IT" dirty="0"/>
              <a:t>in relazione al bisogno di salute dell’assistito ed al livello di intensità, complessità e durata dell’intervento assistenziale</a:t>
            </a:r>
          </a:p>
          <a:p>
            <a:endParaRPr lang="it-IT" dirty="0"/>
          </a:p>
          <a:p>
            <a:r>
              <a:rPr lang="it-IT" dirty="0"/>
              <a:t>SI DISTINGUE:</a:t>
            </a:r>
          </a:p>
          <a:p>
            <a:endParaRPr lang="it-IT" dirty="0"/>
          </a:p>
          <a:p>
            <a:r>
              <a:rPr lang="it-IT" b="1" dirty="0"/>
              <a:t>Assistenza Domiciliare Prestazionale</a:t>
            </a:r>
            <a:r>
              <a:rPr lang="it-IT" dirty="0"/>
              <a:t>: intervento occasionale o a ciclo programmato</a:t>
            </a:r>
          </a:p>
          <a:p>
            <a:r>
              <a:rPr lang="it-IT" b="1" dirty="0"/>
              <a:t>Assistenza Domiciliare Integrata</a:t>
            </a:r>
            <a:r>
              <a:rPr lang="it-IT" dirty="0"/>
              <a:t>: valutazione multidimensionale della persona e gestione assistenza da parte di un’équipe multi professionale</a:t>
            </a:r>
          </a:p>
          <a:p>
            <a:endParaRPr lang="it-IT" dirty="0"/>
          </a:p>
          <a:p>
            <a:r>
              <a:rPr lang="it-IT" dirty="0"/>
              <a:t>L</a:t>
            </a:r>
            <a:r>
              <a:rPr lang="it-IT" b="1" dirty="0"/>
              <a:t>’A</a:t>
            </a:r>
            <a:r>
              <a:rPr lang="it-IT" dirty="0"/>
              <a:t>ssistenza </a:t>
            </a:r>
            <a:r>
              <a:rPr lang="it-IT" b="1" dirty="0"/>
              <a:t>D</a:t>
            </a:r>
            <a:r>
              <a:rPr lang="it-IT" dirty="0"/>
              <a:t>omiciliare</a:t>
            </a:r>
            <a:r>
              <a:rPr lang="it-IT" b="1" dirty="0"/>
              <a:t> I</a:t>
            </a:r>
            <a:r>
              <a:rPr lang="it-IT" dirty="0"/>
              <a:t>ntegrata, in base alle criticità e ai giorni settimanali di assistenza, si divide in:</a:t>
            </a:r>
          </a:p>
          <a:p>
            <a:endParaRPr lang="it-IT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cure Domiciliari di I° livello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cure domiciliari di II° livello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cure domiciliari di III° livello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cure palliative</a:t>
            </a:r>
          </a:p>
          <a:p>
            <a:r>
              <a:rPr lang="it-IT" dirty="0"/>
              <a:t>                                                                                                                      CENTRI SPECIALIZZATI </a:t>
            </a:r>
          </a:p>
          <a:p>
            <a:pPr algn="ctr"/>
            <a:r>
              <a:rPr lang="it-IT" sz="1600" dirty="0"/>
              <a:t>                         Nel corso degli anni lo sviluppo dell’idea di ospedalizzazione domiciliare ha portato alla nascita di                  attività specializzate per malati di rianimazione (Area Critica), considerati stabili o cronici, e per malati oncologici (Cure Palliative ), creando così un’alternativa ai ricoveri in Hospice e in Terapia Intensiva.</a:t>
            </a:r>
          </a:p>
        </p:txBody>
      </p:sp>
    </p:spTree>
    <p:extLst>
      <p:ext uri="{BB962C8B-B14F-4D97-AF65-F5344CB8AC3E}">
        <p14:creationId xmlns:p14="http://schemas.microsoft.com/office/powerpoint/2010/main" val="3357136926"/>
      </p:ext>
    </p:extLst>
  </p:cSld>
  <p:clrMapOvr>
    <a:masterClrMapping/>
  </p:clrMapOvr>
</p:sld>
</file>

<file path=ppt/theme/theme1.xml><?xml version="1.0" encoding="utf-8"?>
<a:theme xmlns:a="http://schemas.openxmlformats.org/drawingml/2006/main" name="HeadlinesVTI">
  <a:themeElements>
    <a:clrScheme name="Headlines">
      <a:dk1>
        <a:sysClr val="windowText" lastClr="000000"/>
      </a:dk1>
      <a:lt1>
        <a:sysClr val="window" lastClr="FFFFFF"/>
      </a:lt1>
      <a:dk2>
        <a:srgbClr val="232C41"/>
      </a:dk2>
      <a:lt2>
        <a:srgbClr val="F6F4EF"/>
      </a:lt2>
      <a:accent1>
        <a:srgbClr val="439EB7"/>
      </a:accent1>
      <a:accent2>
        <a:srgbClr val="E20E65"/>
      </a:accent2>
      <a:accent3>
        <a:srgbClr val="F59324"/>
      </a:accent3>
      <a:accent4>
        <a:srgbClr val="5046B9"/>
      </a:accent4>
      <a:accent5>
        <a:srgbClr val="5CB678"/>
      </a:accent5>
      <a:accent6>
        <a:srgbClr val="9717F7"/>
      </a:accent6>
      <a:hlink>
        <a:srgbClr val="E80095"/>
      </a:hlink>
      <a:folHlink>
        <a:srgbClr val="808080"/>
      </a:folHlink>
    </a:clrScheme>
    <a:fontScheme name="Custom 211">
      <a:majorFont>
        <a:latin typeface="Sitka Banner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8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6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eadlinesVTI" id="{66EB4A02-0C0F-47F1-9F48-4E6882B9F967}" vid="{F3552358-4452-4FDA-9568-4F5DA32F7A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5090</TotalTime>
  <Words>1292</Words>
  <Application>Microsoft Office PowerPoint</Application>
  <PresentationFormat>Widescreen</PresentationFormat>
  <Paragraphs>142</Paragraphs>
  <Slides>20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20</vt:i4>
      </vt:variant>
    </vt:vector>
  </HeadingPairs>
  <TitlesOfParts>
    <vt:vector size="25" baseType="lpstr">
      <vt:lpstr>Arial</vt:lpstr>
      <vt:lpstr>Avenir Next LT Pro</vt:lpstr>
      <vt:lpstr>Sitka Banner</vt:lpstr>
      <vt:lpstr>Wingdings</vt:lpstr>
      <vt:lpstr>HeadlinesVTI</vt:lpstr>
      <vt:lpstr>L’ assistenza infermieristica domiciliare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L’ assistenza infermieristica domiciliare</dc:title>
  <dc:creator>Maria Linda</dc:creator>
  <cp:lastModifiedBy>Maria Linda</cp:lastModifiedBy>
  <cp:revision>2</cp:revision>
  <dcterms:created xsi:type="dcterms:W3CDTF">2023-04-07T14:18:06Z</dcterms:created>
  <dcterms:modified xsi:type="dcterms:W3CDTF">2023-04-21T18:57:06Z</dcterms:modified>
</cp:coreProperties>
</file>